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791" r:id="rId2"/>
    <p:sldId id="793" r:id="rId3"/>
  </p:sldIdLst>
  <p:sldSz cx="7559675" cy="1069181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2F73B2D-F968-4F61-A583-C98E3E79255E}">
          <p14:sldIdLst/>
        </p14:section>
        <p14:section name="タイトルなしのセクション" id="{C26357EA-D62A-4329-BC08-2C17E86A6385}">
          <p14:sldIdLst>
            <p14:sldId id="791"/>
            <p14:sldId id="793"/>
          </p14:sldIdLst>
        </p14:section>
      </p14:sectionLst>
    </p:ex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190C86-CD0E-1889-7E57-016094A81055}" name="小林 慎太郎" initials="小林" userId="小林 慎太郎" providerId="None"/>
  <p188:author id="{4E3FE3A0-B798-A98C-57E9-439191BAAABD}" name="村中　聡" initials="村中　聡" userId="S::satoru_muranaka180@maffnet.onmicrosoft.com::81913aef-4896-444c-94b5-fca574181c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000"/>
    <a:srgbClr val="00418C"/>
    <a:srgbClr val="DAB000"/>
    <a:srgbClr val="FF6699"/>
    <a:srgbClr val="FF4382"/>
    <a:srgbClr val="A0D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5145" autoAdjust="0"/>
  </p:normalViewPr>
  <p:slideViewPr>
    <p:cSldViewPr snapToGrid="0">
      <p:cViewPr varScale="1">
        <p:scale>
          <a:sx n="71" d="100"/>
          <a:sy n="71" d="100"/>
        </p:scale>
        <p:origin x="2940" y="90"/>
      </p:cViewPr>
      <p:guideLst>
        <p:guide orient="horz" pos="3367"/>
        <p:guide pos="2381"/>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545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459"/>
          </a:xfrm>
          <a:prstGeom prst="rect">
            <a:avLst/>
          </a:prstGeom>
        </p:spPr>
        <p:txBody>
          <a:bodyPr vert="horz" lIns="91440" tIns="45720" rIns="91440" bIns="45720" rtlCol="0"/>
          <a:lstStyle>
            <a:lvl1pPr algn="r">
              <a:defRPr sz="1200"/>
            </a:lvl1pPr>
          </a:lstStyle>
          <a:p>
            <a:fld id="{BA6B8A2F-0C4F-44FA-BBC9-2C4A74314A39}" type="datetimeFigureOut">
              <a:rPr kumimoji="1" lang="ja-JP" altLang="en-US" smtClean="0"/>
              <a:t>2023/7/13</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741"/>
            <a:ext cx="5389563" cy="38858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4030"/>
            <a:ext cx="2919413" cy="49545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30"/>
            <a:ext cx="2919412" cy="495459"/>
          </a:xfrm>
          <a:prstGeom prst="rect">
            <a:avLst/>
          </a:prstGeom>
        </p:spPr>
        <p:txBody>
          <a:bodyPr vert="horz" lIns="91440" tIns="45720" rIns="91440" bIns="45720" rtlCol="0" anchor="b"/>
          <a:lstStyle>
            <a:lvl1pPr algn="r">
              <a:defRPr sz="1200"/>
            </a:lvl1pPr>
          </a:lstStyle>
          <a:p>
            <a:fld id="{028E5152-6153-4DFB-ABD6-2602338B56CC}" type="slidenum">
              <a:rPr kumimoji="1" lang="ja-JP" altLang="en-US" smtClean="0"/>
              <a:t>‹#›</a:t>
            </a:fld>
            <a:endParaRPr kumimoji="1" lang="ja-JP" altLang="en-US"/>
          </a:p>
        </p:txBody>
      </p:sp>
    </p:spTree>
    <p:extLst>
      <p:ext uri="{BB962C8B-B14F-4D97-AF65-F5344CB8AC3E}">
        <p14:creationId xmlns:p14="http://schemas.microsoft.com/office/powerpoint/2010/main" val="240056604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74205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22897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09435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67390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92614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411221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85787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87936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266828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400537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22747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94EEE22-2909-4271-B117-2D9687ABF778}" type="datetimeFigureOut">
              <a:rPr kumimoji="1" lang="ja-JP" altLang="en-US" smtClean="0"/>
              <a:t>2023/7/13</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5850119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D5FF1FD1-C1A6-4633-9304-442D2388A7FD}"/>
              </a:ext>
            </a:extLst>
          </p:cNvPr>
          <p:cNvSpPr txBox="1"/>
          <p:nvPr/>
        </p:nvSpPr>
        <p:spPr>
          <a:xfrm>
            <a:off x="564495" y="1104751"/>
            <a:ext cx="6331189" cy="400110"/>
          </a:xfrm>
          <a:prstGeom prst="rect">
            <a:avLst/>
          </a:prstGeom>
          <a:noFill/>
          <a:ln>
            <a:noFill/>
          </a:ln>
        </p:spPr>
        <p:txBody>
          <a:bodyPr wrap="square">
            <a:spAutoFit/>
          </a:bodyPr>
          <a:lstStyle/>
          <a:p>
            <a:r>
              <a:rPr kumimoji="1" lang="ja-JP" altLang="en-US" sz="2000" dirty="0">
                <a:latin typeface="Arial Nova" panose="020B0504020202020204" pitchFamily="34" charset="0"/>
                <a:ea typeface="BIZ UDPゴシック" panose="020B0400000000000000" pitchFamily="50" charset="-128"/>
              </a:rPr>
              <a:t>イネいもち病防除のための国際判別システムの活用</a:t>
            </a:r>
          </a:p>
        </p:txBody>
      </p:sp>
      <p:sp>
        <p:nvSpPr>
          <p:cNvPr id="10" name="テキスト ボックス 9">
            <a:extLst>
              <a:ext uri="{FF2B5EF4-FFF2-40B4-BE49-F238E27FC236}">
                <a16:creationId xmlns:a16="http://schemas.microsoft.com/office/drawing/2014/main" id="{F57A7CA1-C443-4B6B-ACEF-EF0F18637746}"/>
              </a:ext>
            </a:extLst>
          </p:cNvPr>
          <p:cNvSpPr txBox="1"/>
          <p:nvPr/>
        </p:nvSpPr>
        <p:spPr>
          <a:xfrm>
            <a:off x="591671" y="2304304"/>
            <a:ext cx="6420067" cy="680764"/>
          </a:xfrm>
          <a:prstGeom prst="rect">
            <a:avLst/>
          </a:prstGeom>
          <a:noFill/>
          <a:ln>
            <a:solidFill>
              <a:srgbClr val="00418C"/>
            </a:solidFill>
          </a:ln>
        </p:spPr>
        <p:txBody>
          <a:bodyPr wrap="square">
            <a:sp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国際判別システムは、いもち病（図</a:t>
            </a:r>
            <a:r>
              <a:rPr lang="en-US" altLang="ja-JP" sz="1100" spc="62" dirty="0">
                <a:latin typeface="Arial Nova" panose="020B0504020202020204" pitchFamily="34" charset="0"/>
                <a:ea typeface="BIZ UDPゴシック" panose="020B0400000000000000" pitchFamily="50" charset="-128"/>
              </a:rPr>
              <a:t>1</a:t>
            </a:r>
            <a:r>
              <a:rPr lang="ja-JP" altLang="en-US" sz="1100" spc="62" dirty="0">
                <a:latin typeface="Arial Nova" panose="020B0504020202020204" pitchFamily="34" charset="0"/>
                <a:ea typeface="BIZ UDPゴシック" panose="020B0400000000000000" pitchFamily="50" charset="-128"/>
              </a:rPr>
              <a:t>）の標準判別菌系と、既知の抵抗性遺伝子を持つ標準イネ品種の組合せからなり、判定されたいもち病に有効な抵抗性遺伝子型を識別できる。イネいもち病の菌系の各地域での分布・まん延状況の把握や、イネの抵抗性品種の育成に活用できる。</a:t>
            </a:r>
          </a:p>
        </p:txBody>
      </p:sp>
      <p:sp>
        <p:nvSpPr>
          <p:cNvPr id="17" name="テキスト ボックス 16">
            <a:extLst>
              <a:ext uri="{FF2B5EF4-FFF2-40B4-BE49-F238E27FC236}">
                <a16:creationId xmlns:a16="http://schemas.microsoft.com/office/drawing/2014/main" id="{F308BA8A-5C45-4D68-B762-1E4E5A05E480}"/>
              </a:ext>
            </a:extLst>
          </p:cNvPr>
          <p:cNvSpPr txBox="1"/>
          <p:nvPr/>
        </p:nvSpPr>
        <p:spPr>
          <a:xfrm>
            <a:off x="563785" y="8625951"/>
            <a:ext cx="1045046" cy="254237"/>
          </a:xfrm>
          <a:prstGeom prst="rect">
            <a:avLst/>
          </a:prstGeom>
          <a:noFill/>
          <a:ln>
            <a:noFill/>
          </a:ln>
        </p:spPr>
        <p:txBody>
          <a:bodyPr wrap="square">
            <a:spAutoFit/>
          </a:bodyPr>
          <a:lstStyle/>
          <a:p>
            <a:r>
              <a:rPr kumimoji="1" lang="ja-JP" altLang="en-US" sz="1052" dirty="0">
                <a:latin typeface="Arial Nova" panose="020B0504020202020204" pitchFamily="34" charset="0"/>
                <a:ea typeface="BIZ UDPゴシック" panose="020B0400000000000000" pitchFamily="50" charset="-128"/>
              </a:rPr>
              <a:t>技術の詳細</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FDF17BD4-175F-46FC-A043-6368C8B5DA84}"/>
              </a:ext>
            </a:extLst>
          </p:cNvPr>
          <p:cNvSpPr/>
          <p:nvPr/>
        </p:nvSpPr>
        <p:spPr>
          <a:xfrm>
            <a:off x="585778" y="2058834"/>
            <a:ext cx="597595"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概要</a:t>
            </a:r>
          </a:p>
        </p:txBody>
      </p:sp>
      <p:sp>
        <p:nvSpPr>
          <p:cNvPr id="32" name="正方形/長方形 31">
            <a:extLst>
              <a:ext uri="{FF2B5EF4-FFF2-40B4-BE49-F238E27FC236}">
                <a16:creationId xmlns:a16="http://schemas.microsoft.com/office/drawing/2014/main" id="{2EF3BB9D-4970-487B-95ED-74D31ACA41C6}"/>
              </a:ext>
            </a:extLst>
          </p:cNvPr>
          <p:cNvSpPr/>
          <p:nvPr/>
        </p:nvSpPr>
        <p:spPr>
          <a:xfrm>
            <a:off x="585778" y="3046251"/>
            <a:ext cx="1619810"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背景・効果・留意点</a:t>
            </a:r>
          </a:p>
        </p:txBody>
      </p:sp>
      <p:grpSp>
        <p:nvGrpSpPr>
          <p:cNvPr id="124" name="グループ化 123">
            <a:extLst>
              <a:ext uri="{FF2B5EF4-FFF2-40B4-BE49-F238E27FC236}">
                <a16:creationId xmlns:a16="http://schemas.microsoft.com/office/drawing/2014/main" id="{87D6F058-5F3A-1EAC-8EF2-5B4B6043C735}"/>
              </a:ext>
            </a:extLst>
          </p:cNvPr>
          <p:cNvGrpSpPr/>
          <p:nvPr/>
        </p:nvGrpSpPr>
        <p:grpSpPr>
          <a:xfrm>
            <a:off x="-937" y="1532666"/>
            <a:ext cx="7560612" cy="111406"/>
            <a:chOff x="-937" y="1115809"/>
            <a:chExt cx="7560612" cy="111406"/>
          </a:xfrm>
        </p:grpSpPr>
        <p:sp>
          <p:nvSpPr>
            <p:cNvPr id="3" name="正方形/長方形 2">
              <a:extLst>
                <a:ext uri="{FF2B5EF4-FFF2-40B4-BE49-F238E27FC236}">
                  <a16:creationId xmlns:a16="http://schemas.microsoft.com/office/drawing/2014/main" id="{81581439-3856-4931-9978-F35EF5F1CFE1}"/>
                </a:ext>
              </a:extLst>
            </p:cNvPr>
            <p:cNvSpPr/>
            <p:nvPr/>
          </p:nvSpPr>
          <p:spPr>
            <a:xfrm>
              <a:off x="-936" y="1115809"/>
              <a:ext cx="7560611" cy="45719"/>
            </a:xfrm>
            <a:prstGeom prst="rect">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31" name="正方形/長方形 30">
              <a:extLst>
                <a:ext uri="{FF2B5EF4-FFF2-40B4-BE49-F238E27FC236}">
                  <a16:creationId xmlns:a16="http://schemas.microsoft.com/office/drawing/2014/main" id="{D6968266-9F7C-4CFF-9EB1-F8C80D0595E6}"/>
                </a:ext>
              </a:extLst>
            </p:cNvPr>
            <p:cNvSpPr/>
            <p:nvPr/>
          </p:nvSpPr>
          <p:spPr>
            <a:xfrm>
              <a:off x="-937" y="1150354"/>
              <a:ext cx="7560611" cy="76861"/>
            </a:xfrm>
            <a:prstGeom prst="rect">
              <a:avLst/>
            </a:prstGeom>
            <a:solidFill>
              <a:srgbClr val="A0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grpSp>
      <p:sp>
        <p:nvSpPr>
          <p:cNvPr id="12" name="テキスト ボックス 11">
            <a:extLst>
              <a:ext uri="{FF2B5EF4-FFF2-40B4-BE49-F238E27FC236}">
                <a16:creationId xmlns:a16="http://schemas.microsoft.com/office/drawing/2014/main" id="{038FF795-0D83-463B-8B18-338613036D33}"/>
              </a:ext>
            </a:extLst>
          </p:cNvPr>
          <p:cNvSpPr txBox="1"/>
          <p:nvPr/>
        </p:nvSpPr>
        <p:spPr>
          <a:xfrm>
            <a:off x="585777" y="3283447"/>
            <a:ext cx="6425961" cy="2527364"/>
          </a:xfrm>
          <a:prstGeom prst="rect">
            <a:avLst/>
          </a:prstGeom>
          <a:noFill/>
          <a:ln>
            <a:solidFill>
              <a:srgbClr val="00418C"/>
            </a:solidFill>
          </a:ln>
        </p:spPr>
        <p:txBody>
          <a:bodyPr wrap="square">
            <a:no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　いもち病はイネの重要な病害であり、発生すると生産量が</a:t>
            </a:r>
            <a:r>
              <a:rPr lang="en-US" altLang="ja-JP" sz="1100" spc="62" dirty="0">
                <a:latin typeface="Arial Nova" panose="020B0504020202020204" pitchFamily="34" charset="0"/>
                <a:ea typeface="BIZ UDPゴシック" panose="020B0400000000000000" pitchFamily="50" charset="-128"/>
              </a:rPr>
              <a:t>60</a:t>
            </a:r>
            <a:r>
              <a:rPr lang="ja-JP" altLang="en-US" sz="1100" spc="62" dirty="0">
                <a:latin typeface="Arial Nova" panose="020B0504020202020204" pitchFamily="34" charset="0"/>
                <a:ea typeface="BIZ UDPゴシック" panose="020B0400000000000000" pitchFamily="50" charset="-128"/>
              </a:rPr>
              <a:t>～</a:t>
            </a:r>
            <a:r>
              <a:rPr lang="en-US" altLang="ja-JP" sz="1100" spc="62" dirty="0">
                <a:latin typeface="Arial Nova" panose="020B0504020202020204" pitchFamily="34" charset="0"/>
                <a:ea typeface="BIZ UDPゴシック" panose="020B0400000000000000" pitchFamily="50" charset="-128"/>
              </a:rPr>
              <a:t>30</a:t>
            </a:r>
            <a:r>
              <a:rPr lang="ja-JP" altLang="en-US" sz="1100" spc="62" dirty="0">
                <a:latin typeface="Arial Nova" panose="020B0504020202020204" pitchFamily="34" charset="0"/>
                <a:ea typeface="BIZ UDPゴシック" panose="020B0400000000000000" pitchFamily="50" charset="-128"/>
              </a:rPr>
              <a:t>％低下する。適切な抵抗性イネ品種を作付けすることにより農薬の使用量の大幅な低減につながる。 抵抗性品種の開発には、分離したいもち病菌のレースやそのレースに対して有効な抵抗性遺伝子を明らかにする必要があるが、そのための判別システムとしては開発途上地域で利用可能なものがなかった。 国際農研は、フィリピンにある国際稲研究所と共同で</a:t>
            </a:r>
            <a:r>
              <a:rPr lang="en-US" altLang="ja-JP" sz="1100" spc="62" dirty="0">
                <a:latin typeface="Arial Nova" panose="020B0504020202020204" pitchFamily="34" charset="0"/>
                <a:ea typeface="BIZ UDPゴシック" panose="020B0400000000000000" pitchFamily="50" charset="-128"/>
              </a:rPr>
              <a:t>23</a:t>
            </a:r>
            <a:r>
              <a:rPr lang="ja-JP" altLang="en-US" sz="1100" spc="62" dirty="0">
                <a:latin typeface="Arial Nova" panose="020B0504020202020204" pitchFamily="34" charset="0"/>
                <a:ea typeface="BIZ UDPゴシック" panose="020B0400000000000000" pitchFamily="50" charset="-128"/>
              </a:rPr>
              <a:t>種類の抵抗性遺伝子をひとつづつ保有する標準判別イネ品種を育成するとともに、その抵抗性遺伝子を判別するための標準となるいもち病菌の菌系を選定し、国際的な基準となる判別システムとした。 </a:t>
            </a:r>
            <a:endParaRPr lang="en-US" altLang="ja-JP" sz="1100" spc="62" dirty="0">
              <a:latin typeface="Arial Nova" panose="020B0504020202020204" pitchFamily="34" charset="0"/>
              <a:ea typeface="BIZ UDPゴシック" panose="020B0400000000000000" pitchFamily="50" charset="-128"/>
            </a:endParaRPr>
          </a:p>
          <a:p>
            <a:pPr algn="just">
              <a:lnSpc>
                <a:spcPct val="120000"/>
              </a:lnSpc>
            </a:pPr>
            <a:r>
              <a:rPr lang="ja-JP" altLang="en-US" sz="1100" spc="62" dirty="0">
                <a:latin typeface="Arial Nova" panose="020B0504020202020204" pitchFamily="34" charset="0"/>
                <a:ea typeface="BIZ UDPゴシック" panose="020B0400000000000000" pitchFamily="50" charset="-128"/>
              </a:rPr>
              <a:t>　このシステムに基づき、過去にサンプリングされたいもち病菌の感染スコアを合わせて解析することによって、新たな病原性を有するいもち病菌の発生を把握することができる（図</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 インドネシア、ベトナム、ラオス、バングラデシュの共同研究機関においても標準判別品種を用いて判別菌系の選定が進められ、各国で分布・まん延している菌系の把握や抵抗性品種の育成への利用が開始されている。</a:t>
            </a:r>
            <a:endParaRPr lang="ja-JP" altLang="en-US" sz="1100" strike="sngStrike" spc="62" dirty="0">
              <a:latin typeface="Arial Nova" panose="020B0504020202020204" pitchFamily="34" charset="0"/>
              <a:ea typeface="BIZ UDPゴシック" panose="020B0400000000000000" pitchFamily="50" charset="-128"/>
            </a:endParaRPr>
          </a:p>
        </p:txBody>
      </p:sp>
      <p:sp>
        <p:nvSpPr>
          <p:cNvPr id="6" name="矢印: 五方向 5">
            <a:extLst>
              <a:ext uri="{FF2B5EF4-FFF2-40B4-BE49-F238E27FC236}">
                <a16:creationId xmlns:a16="http://schemas.microsoft.com/office/drawing/2014/main" id="{C2A29B32-D21A-4AA4-AAC8-9B22CCFE662B}"/>
              </a:ext>
            </a:extLst>
          </p:cNvPr>
          <p:cNvSpPr/>
          <p:nvPr/>
        </p:nvSpPr>
        <p:spPr>
          <a:xfrm>
            <a:off x="564495" y="1718086"/>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8" name="テキスト ボックス 7">
            <a:extLst>
              <a:ext uri="{FF2B5EF4-FFF2-40B4-BE49-F238E27FC236}">
                <a16:creationId xmlns:a16="http://schemas.microsoft.com/office/drawing/2014/main" id="{90EFF2DB-7372-4DDB-B44A-83F2BF8E55F5}"/>
              </a:ext>
            </a:extLst>
          </p:cNvPr>
          <p:cNvSpPr txBox="1"/>
          <p:nvPr/>
        </p:nvSpPr>
        <p:spPr>
          <a:xfrm>
            <a:off x="2285998" y="1715807"/>
            <a:ext cx="1830347"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品目</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水稲、陸稲</a:t>
            </a:r>
          </a:p>
        </p:txBody>
      </p:sp>
      <p:sp>
        <p:nvSpPr>
          <p:cNvPr id="33" name="矢印: 五方向 32">
            <a:extLst>
              <a:ext uri="{FF2B5EF4-FFF2-40B4-BE49-F238E27FC236}">
                <a16:creationId xmlns:a16="http://schemas.microsoft.com/office/drawing/2014/main" id="{88261431-4BE3-4D9C-A418-8694B3F8228F}"/>
              </a:ext>
            </a:extLst>
          </p:cNvPr>
          <p:cNvSpPr/>
          <p:nvPr/>
        </p:nvSpPr>
        <p:spPr>
          <a:xfrm>
            <a:off x="1395683" y="1730848"/>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応用</a:t>
            </a:r>
          </a:p>
        </p:txBody>
      </p:sp>
      <p:sp>
        <p:nvSpPr>
          <p:cNvPr id="23" name="四角形: 角を丸くする 22">
            <a:extLst>
              <a:ext uri="{FF2B5EF4-FFF2-40B4-BE49-F238E27FC236}">
                <a16:creationId xmlns:a16="http://schemas.microsoft.com/office/drawing/2014/main" id="{E5FE761F-A1CE-4BA2-B226-77FF0F0CFF90}"/>
              </a:ext>
            </a:extLst>
          </p:cNvPr>
          <p:cNvSpPr/>
          <p:nvPr/>
        </p:nvSpPr>
        <p:spPr>
          <a:xfrm>
            <a:off x="544778" y="320553"/>
            <a:ext cx="3633450" cy="185791"/>
          </a:xfrm>
          <a:prstGeom prst="roundRect">
            <a:avLst>
              <a:gd name="adj" fmla="val 0"/>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2" dirty="0">
                <a:solidFill>
                  <a:schemeClr val="bg1"/>
                </a:solidFill>
                <a:latin typeface="BIZ UDPゴシック" panose="020B0400000000000000" pitchFamily="50" charset="-128"/>
                <a:ea typeface="BIZ UDPゴシック" panose="020B0400000000000000" pitchFamily="50" charset="-128"/>
              </a:rPr>
              <a:t>アジアモンスーン地域農林水産技術カタログ</a:t>
            </a:r>
          </a:p>
        </p:txBody>
      </p:sp>
      <p:pic>
        <p:nvPicPr>
          <p:cNvPr id="35" name="図 34" descr="ロゴ&#10;&#10;自動的に生成された説明">
            <a:extLst>
              <a:ext uri="{FF2B5EF4-FFF2-40B4-BE49-F238E27FC236}">
                <a16:creationId xmlns:a16="http://schemas.microsoft.com/office/drawing/2014/main" id="{6C72B332-DDC7-4E43-8E21-9AE386B36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225" y="9690361"/>
            <a:ext cx="980612" cy="463945"/>
          </a:xfrm>
          <a:prstGeom prst="rect">
            <a:avLst/>
          </a:prstGeom>
        </p:spPr>
      </p:pic>
      <p:sp>
        <p:nvSpPr>
          <p:cNvPr id="37" name="テキスト ボックス 36">
            <a:extLst>
              <a:ext uri="{FF2B5EF4-FFF2-40B4-BE49-F238E27FC236}">
                <a16:creationId xmlns:a16="http://schemas.microsoft.com/office/drawing/2014/main" id="{11A5E22F-9A03-45B6-A2FC-0D8216BE5C36}"/>
              </a:ext>
            </a:extLst>
          </p:cNvPr>
          <p:cNvSpPr txBox="1"/>
          <p:nvPr/>
        </p:nvSpPr>
        <p:spPr>
          <a:xfrm>
            <a:off x="4133476" y="9727710"/>
            <a:ext cx="1992925" cy="416140"/>
          </a:xfrm>
          <a:prstGeom prst="rect">
            <a:avLst/>
          </a:prstGeom>
          <a:noFill/>
          <a:ln>
            <a:noFill/>
          </a:ln>
        </p:spPr>
        <p:txBody>
          <a:bodyPr wrap="square">
            <a:spAutoFit/>
          </a:bodyPr>
          <a:lstStyle/>
          <a:p>
            <a:r>
              <a:rPr lang="ja-JP" altLang="en-US" sz="1052" dirty="0">
                <a:latin typeface="BIZ UDPゴシック" panose="020B0400000000000000" pitchFamily="50" charset="-128"/>
                <a:ea typeface="BIZ UDPゴシック" panose="020B0400000000000000" pitchFamily="50" charset="-128"/>
              </a:rPr>
              <a:t>国立研究開発法人</a:t>
            </a:r>
            <a:endParaRPr lang="en-US" altLang="ja-JP" sz="1052" dirty="0">
              <a:latin typeface="BIZ UDPゴシック" panose="020B0400000000000000" pitchFamily="50" charset="-128"/>
              <a:ea typeface="BIZ UDPゴシック" panose="020B0400000000000000" pitchFamily="50" charset="-128"/>
            </a:endParaRPr>
          </a:p>
          <a:p>
            <a:r>
              <a:rPr lang="ja-JP" altLang="en-US" sz="1052" dirty="0">
                <a:latin typeface="BIZ UDPゴシック" panose="020B0400000000000000" pitchFamily="50" charset="-128"/>
                <a:ea typeface="BIZ UDPゴシック" panose="020B0400000000000000" pitchFamily="50" charset="-128"/>
              </a:rPr>
              <a:t>国際農林水産業研究センター</a:t>
            </a:r>
            <a:endParaRPr kumimoji="1" lang="ja-JP" altLang="en-US" sz="1052" dirty="0">
              <a:latin typeface="BIZ UDPゴシック" panose="020B0400000000000000" pitchFamily="50" charset="-128"/>
              <a:ea typeface="BIZ UDPゴシック" panose="020B0400000000000000" pitchFamily="50" charset="-128"/>
            </a:endParaRPr>
          </a:p>
        </p:txBody>
      </p:sp>
      <p:pic>
        <p:nvPicPr>
          <p:cNvPr id="34" name="Picture 2">
            <a:extLst>
              <a:ext uri="{FF2B5EF4-FFF2-40B4-BE49-F238E27FC236}">
                <a16:creationId xmlns:a16="http://schemas.microsoft.com/office/drawing/2014/main" id="{063B7DAE-AF75-B349-A414-89E92CA9F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889" y="6093414"/>
            <a:ext cx="2684433" cy="2015423"/>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グループ化 20">
            <a:extLst>
              <a:ext uri="{FF2B5EF4-FFF2-40B4-BE49-F238E27FC236}">
                <a16:creationId xmlns:a16="http://schemas.microsoft.com/office/drawing/2014/main" id="{44F7CB79-372B-AF4C-A296-19BC24F576CB}"/>
              </a:ext>
            </a:extLst>
          </p:cNvPr>
          <p:cNvGrpSpPr/>
          <p:nvPr/>
        </p:nvGrpSpPr>
        <p:grpSpPr>
          <a:xfrm>
            <a:off x="3375224" y="5830882"/>
            <a:ext cx="3623418" cy="2766802"/>
            <a:chOff x="5730631" y="2950006"/>
            <a:chExt cx="3317021" cy="2152259"/>
          </a:xfrm>
        </p:grpSpPr>
        <p:cxnSp>
          <p:nvCxnSpPr>
            <p:cNvPr id="39" name="直線コネクタ 38">
              <a:extLst>
                <a:ext uri="{FF2B5EF4-FFF2-40B4-BE49-F238E27FC236}">
                  <a16:creationId xmlns:a16="http://schemas.microsoft.com/office/drawing/2014/main" id="{8FD7EAA6-0654-6C45-8037-0AAB2D555E20}"/>
                </a:ext>
              </a:extLst>
            </p:cNvPr>
            <p:cNvCxnSpPr>
              <a:cxnSpLocks/>
            </p:cNvCxnSpPr>
            <p:nvPr/>
          </p:nvCxnSpPr>
          <p:spPr>
            <a:xfrm>
              <a:off x="5912657" y="3982332"/>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2FBE2-4BC7-C441-9FCC-E86C8754AADA}"/>
                </a:ext>
              </a:extLst>
            </p:cNvPr>
            <p:cNvCxnSpPr>
              <a:cxnSpLocks/>
            </p:cNvCxnSpPr>
            <p:nvPr/>
          </p:nvCxnSpPr>
          <p:spPr>
            <a:xfrm>
              <a:off x="5912657" y="3982332"/>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CA59B4FE-705B-C248-A11C-1F7578F0DBF1}"/>
                </a:ext>
              </a:extLst>
            </p:cNvPr>
            <p:cNvCxnSpPr>
              <a:cxnSpLocks/>
            </p:cNvCxnSpPr>
            <p:nvPr/>
          </p:nvCxnSpPr>
          <p:spPr>
            <a:xfrm>
              <a:off x="6144668" y="3982332"/>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5D1087AF-C1F9-2D43-916D-7E895852F96F}"/>
                </a:ext>
              </a:extLst>
            </p:cNvPr>
            <p:cNvCxnSpPr>
              <a:cxnSpLocks/>
            </p:cNvCxnSpPr>
            <p:nvPr/>
          </p:nvCxnSpPr>
          <p:spPr>
            <a:xfrm>
              <a:off x="6269773" y="3773066"/>
              <a:ext cx="0" cy="55046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E5E26C6-6540-3442-8A2C-1338CBD68707}"/>
                </a:ext>
              </a:extLst>
            </p:cNvPr>
            <p:cNvCxnSpPr>
              <a:cxnSpLocks/>
            </p:cNvCxnSpPr>
            <p:nvPr/>
          </p:nvCxnSpPr>
          <p:spPr>
            <a:xfrm>
              <a:off x="6028662"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305886C4-8290-EC43-B0CB-9F40C686C4F4}"/>
                </a:ext>
              </a:extLst>
            </p:cNvPr>
            <p:cNvCxnSpPr>
              <a:cxnSpLocks/>
            </p:cNvCxnSpPr>
            <p:nvPr/>
          </p:nvCxnSpPr>
          <p:spPr>
            <a:xfrm>
              <a:off x="6028662" y="3773066"/>
              <a:ext cx="2411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FB4B1646-C899-8744-BBD0-9612CCC4168A}"/>
                </a:ext>
              </a:extLst>
            </p:cNvPr>
            <p:cNvCxnSpPr>
              <a:cxnSpLocks/>
            </p:cNvCxnSpPr>
            <p:nvPr/>
          </p:nvCxnSpPr>
          <p:spPr>
            <a:xfrm>
              <a:off x="6397153" y="3982332"/>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001BDB9-A595-1D4C-997E-E2B2F263FCCB}"/>
                </a:ext>
              </a:extLst>
            </p:cNvPr>
            <p:cNvCxnSpPr>
              <a:cxnSpLocks/>
            </p:cNvCxnSpPr>
            <p:nvPr/>
          </p:nvCxnSpPr>
          <p:spPr>
            <a:xfrm>
              <a:off x="6397153" y="3982332"/>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EA45DBA5-FB15-224D-85E9-DDD55051970E}"/>
                </a:ext>
              </a:extLst>
            </p:cNvPr>
            <p:cNvCxnSpPr>
              <a:cxnSpLocks/>
            </p:cNvCxnSpPr>
            <p:nvPr/>
          </p:nvCxnSpPr>
          <p:spPr>
            <a:xfrm>
              <a:off x="6629164" y="3982332"/>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D836F86-C9C5-334D-B844-6E69534DA01B}"/>
                </a:ext>
              </a:extLst>
            </p:cNvPr>
            <p:cNvCxnSpPr>
              <a:cxnSpLocks/>
            </p:cNvCxnSpPr>
            <p:nvPr/>
          </p:nvCxnSpPr>
          <p:spPr>
            <a:xfrm>
              <a:off x="6713326" y="3984608"/>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7DF70015-C6DF-D648-A64C-C15EFB1C303A}"/>
                </a:ext>
              </a:extLst>
            </p:cNvPr>
            <p:cNvCxnSpPr>
              <a:cxnSpLocks/>
            </p:cNvCxnSpPr>
            <p:nvPr/>
          </p:nvCxnSpPr>
          <p:spPr>
            <a:xfrm>
              <a:off x="6713326" y="3984608"/>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0FCF2A02-5256-A040-8E72-7BAB0D37841D}"/>
                </a:ext>
              </a:extLst>
            </p:cNvPr>
            <p:cNvCxnSpPr>
              <a:cxnSpLocks/>
            </p:cNvCxnSpPr>
            <p:nvPr/>
          </p:nvCxnSpPr>
          <p:spPr>
            <a:xfrm>
              <a:off x="6945337" y="3984608"/>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5D02EB40-3923-2949-9677-29806BC284F3}"/>
                </a:ext>
              </a:extLst>
            </p:cNvPr>
            <p:cNvCxnSpPr>
              <a:cxnSpLocks/>
            </p:cNvCxnSpPr>
            <p:nvPr/>
          </p:nvCxnSpPr>
          <p:spPr>
            <a:xfrm>
              <a:off x="6508608"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3E103654-DFB3-BA49-9A2E-A3475C5BD2D0}"/>
                </a:ext>
              </a:extLst>
            </p:cNvPr>
            <p:cNvCxnSpPr>
              <a:cxnSpLocks/>
            </p:cNvCxnSpPr>
            <p:nvPr/>
          </p:nvCxnSpPr>
          <p:spPr>
            <a:xfrm>
              <a:off x="6508608" y="3773066"/>
              <a:ext cx="335157"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324927C8-E067-E045-8AC7-0AB8780E8032}"/>
                </a:ext>
              </a:extLst>
            </p:cNvPr>
            <p:cNvCxnSpPr>
              <a:cxnSpLocks/>
            </p:cNvCxnSpPr>
            <p:nvPr/>
          </p:nvCxnSpPr>
          <p:spPr>
            <a:xfrm>
              <a:off x="6852077"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CC7BB4C5-C4C1-DA43-B20C-C96DCDBDAC18}"/>
                </a:ext>
              </a:extLst>
            </p:cNvPr>
            <p:cNvCxnSpPr>
              <a:cxnSpLocks/>
            </p:cNvCxnSpPr>
            <p:nvPr/>
          </p:nvCxnSpPr>
          <p:spPr>
            <a:xfrm>
              <a:off x="6150706" y="3563800"/>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6CF88E4D-C584-D24B-A646-710377D6DE7A}"/>
                </a:ext>
              </a:extLst>
            </p:cNvPr>
            <p:cNvCxnSpPr>
              <a:cxnSpLocks/>
            </p:cNvCxnSpPr>
            <p:nvPr/>
          </p:nvCxnSpPr>
          <p:spPr>
            <a:xfrm>
              <a:off x="6676186" y="3563800"/>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42CD5E99-C8D9-EF48-A09E-4626D2F43093}"/>
                </a:ext>
              </a:extLst>
            </p:cNvPr>
            <p:cNvCxnSpPr>
              <a:cxnSpLocks/>
            </p:cNvCxnSpPr>
            <p:nvPr/>
          </p:nvCxnSpPr>
          <p:spPr>
            <a:xfrm>
              <a:off x="6150705" y="3563800"/>
              <a:ext cx="52548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CC8FCCC-47E3-E646-B469-4059EC968C82}"/>
                </a:ext>
              </a:extLst>
            </p:cNvPr>
            <p:cNvSpPr txBox="1"/>
            <p:nvPr/>
          </p:nvSpPr>
          <p:spPr>
            <a:xfrm rot="16200000">
              <a:off x="5725259"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isolate-1</a:t>
              </a:r>
              <a:endParaRPr kumimoji="1" lang="ja-JP" altLang="en-US" sz="702" i="1" dirty="0">
                <a:latin typeface="Arial" panose="020B0604020202020204" pitchFamily="34" charset="0"/>
                <a:cs typeface="Arial" panose="020B0604020202020204" pitchFamily="34" charset="0"/>
              </a:endParaRPr>
            </a:p>
          </p:txBody>
        </p:sp>
        <p:sp>
          <p:nvSpPr>
            <p:cNvPr id="58" name="テキスト ボックス 57">
              <a:extLst>
                <a:ext uri="{FF2B5EF4-FFF2-40B4-BE49-F238E27FC236}">
                  <a16:creationId xmlns:a16="http://schemas.microsoft.com/office/drawing/2014/main" id="{19A56951-8A19-2641-AE51-E82308ADD25D}"/>
                </a:ext>
              </a:extLst>
            </p:cNvPr>
            <p:cNvSpPr txBox="1"/>
            <p:nvPr/>
          </p:nvSpPr>
          <p:spPr>
            <a:xfrm rot="16200000">
              <a:off x="5954996"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isolate-3</a:t>
              </a:r>
              <a:endParaRPr kumimoji="1" lang="ja-JP" altLang="en-US" sz="702" i="1" dirty="0">
                <a:latin typeface="Arial" panose="020B0604020202020204" pitchFamily="34" charset="0"/>
                <a:cs typeface="Arial" panose="020B0604020202020204" pitchFamily="34" charset="0"/>
              </a:endParaRPr>
            </a:p>
          </p:txBody>
        </p:sp>
        <p:sp>
          <p:nvSpPr>
            <p:cNvPr id="59" name="テキスト ボックス 58">
              <a:extLst>
                <a:ext uri="{FF2B5EF4-FFF2-40B4-BE49-F238E27FC236}">
                  <a16:creationId xmlns:a16="http://schemas.microsoft.com/office/drawing/2014/main" id="{B937F497-53DF-3A47-ACC0-AC96AB4283D5}"/>
                </a:ext>
              </a:extLst>
            </p:cNvPr>
            <p:cNvSpPr txBox="1"/>
            <p:nvPr/>
          </p:nvSpPr>
          <p:spPr>
            <a:xfrm rot="16200000">
              <a:off x="6079926"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isolate-5</a:t>
              </a:r>
              <a:endParaRPr kumimoji="1" lang="ja-JP" altLang="en-US" sz="702" i="1" dirty="0">
                <a:latin typeface="Arial" panose="020B0604020202020204" pitchFamily="34" charset="0"/>
                <a:cs typeface="Arial" panose="020B0604020202020204" pitchFamily="34" charset="0"/>
              </a:endParaRPr>
            </a:p>
          </p:txBody>
        </p:sp>
        <p:sp>
          <p:nvSpPr>
            <p:cNvPr id="60" name="テキスト ボックス 59">
              <a:extLst>
                <a:ext uri="{FF2B5EF4-FFF2-40B4-BE49-F238E27FC236}">
                  <a16:creationId xmlns:a16="http://schemas.microsoft.com/office/drawing/2014/main" id="{D92F58FE-ADED-D544-BE1A-58B927AC005F}"/>
                </a:ext>
              </a:extLst>
            </p:cNvPr>
            <p:cNvSpPr txBox="1"/>
            <p:nvPr/>
          </p:nvSpPr>
          <p:spPr>
            <a:xfrm rot="16200000">
              <a:off x="6204097"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isolate-2</a:t>
              </a:r>
              <a:endParaRPr kumimoji="1" lang="ja-JP" altLang="en-US" sz="702" i="1" dirty="0">
                <a:latin typeface="Arial" panose="020B0604020202020204" pitchFamily="34" charset="0"/>
                <a:cs typeface="Arial" panose="020B0604020202020204" pitchFamily="34" charset="0"/>
              </a:endParaRPr>
            </a:p>
          </p:txBody>
        </p:sp>
        <p:sp>
          <p:nvSpPr>
            <p:cNvPr id="61" name="テキスト ボックス 60">
              <a:extLst>
                <a:ext uri="{FF2B5EF4-FFF2-40B4-BE49-F238E27FC236}">
                  <a16:creationId xmlns:a16="http://schemas.microsoft.com/office/drawing/2014/main" id="{77E2CE07-F628-944E-836C-15D8E7AFF926}"/>
                </a:ext>
              </a:extLst>
            </p:cNvPr>
            <p:cNvSpPr txBox="1"/>
            <p:nvPr/>
          </p:nvSpPr>
          <p:spPr>
            <a:xfrm rot="16200000">
              <a:off x="6414831" y="4637243"/>
              <a:ext cx="401138"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isolate-6*</a:t>
              </a:r>
              <a:endParaRPr kumimoji="1" lang="ja-JP" altLang="en-US" sz="702" i="1" dirty="0">
                <a:latin typeface="Arial" panose="020B0604020202020204" pitchFamily="34" charset="0"/>
                <a:cs typeface="Arial" panose="020B0604020202020204" pitchFamily="34" charset="0"/>
              </a:endParaRPr>
            </a:p>
          </p:txBody>
        </p:sp>
        <p:sp>
          <p:nvSpPr>
            <p:cNvPr id="62" name="テキスト ボックス 61">
              <a:extLst>
                <a:ext uri="{FF2B5EF4-FFF2-40B4-BE49-F238E27FC236}">
                  <a16:creationId xmlns:a16="http://schemas.microsoft.com/office/drawing/2014/main" id="{3D285CC8-0387-5A48-8F35-1B81A47D7866}"/>
                </a:ext>
              </a:extLst>
            </p:cNvPr>
            <p:cNvSpPr txBox="1"/>
            <p:nvPr/>
          </p:nvSpPr>
          <p:spPr>
            <a:xfrm rot="16200000">
              <a:off x="6525547"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isolate-4</a:t>
              </a:r>
              <a:endParaRPr kumimoji="1" lang="ja-JP" altLang="en-US" sz="702" i="1" dirty="0">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8AB3CB47-6BF4-7043-B2AB-F7AF6C18ACAE}"/>
                </a:ext>
              </a:extLst>
            </p:cNvPr>
            <p:cNvSpPr txBox="1"/>
            <p:nvPr/>
          </p:nvSpPr>
          <p:spPr>
            <a:xfrm rot="16200000">
              <a:off x="6736484" y="4637243"/>
              <a:ext cx="401138"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isolate-7*</a:t>
              </a:r>
              <a:endParaRPr kumimoji="1" lang="ja-JP" altLang="en-US" sz="702" i="1" dirty="0">
                <a:latin typeface="Arial" panose="020B0604020202020204" pitchFamily="34" charset="0"/>
                <a:cs typeface="Arial" panose="020B0604020202020204" pitchFamily="34" charset="0"/>
              </a:endParaRPr>
            </a:p>
          </p:txBody>
        </p:sp>
        <p:cxnSp>
          <p:nvCxnSpPr>
            <p:cNvPr id="64" name="直線コネクタ 63">
              <a:extLst>
                <a:ext uri="{FF2B5EF4-FFF2-40B4-BE49-F238E27FC236}">
                  <a16:creationId xmlns:a16="http://schemas.microsoft.com/office/drawing/2014/main" id="{C4E8CDDE-7561-B745-A0EE-4DC8100683A0}"/>
                </a:ext>
              </a:extLst>
            </p:cNvPr>
            <p:cNvCxnSpPr>
              <a:cxnSpLocks/>
            </p:cNvCxnSpPr>
            <p:nvPr/>
          </p:nvCxnSpPr>
          <p:spPr>
            <a:xfrm>
              <a:off x="7135239" y="4107439"/>
              <a:ext cx="0" cy="216087"/>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5D6DB003-AE71-1449-8BC7-995F5A7C1E8A}"/>
                </a:ext>
              </a:extLst>
            </p:cNvPr>
            <p:cNvCxnSpPr>
              <a:cxnSpLocks/>
            </p:cNvCxnSpPr>
            <p:nvPr/>
          </p:nvCxnSpPr>
          <p:spPr>
            <a:xfrm>
              <a:off x="7135239" y="4107439"/>
              <a:ext cx="2320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74390025-9B39-9440-9E7B-0B4DB1E6DE71}"/>
                </a:ext>
              </a:extLst>
            </p:cNvPr>
            <p:cNvCxnSpPr>
              <a:cxnSpLocks/>
            </p:cNvCxnSpPr>
            <p:nvPr/>
          </p:nvCxnSpPr>
          <p:spPr>
            <a:xfrm>
              <a:off x="7367250" y="4107439"/>
              <a:ext cx="0" cy="216087"/>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7FEA969F-A07B-D546-88D2-D526D70DD403}"/>
                </a:ext>
              </a:extLst>
            </p:cNvPr>
            <p:cNvCxnSpPr>
              <a:cxnSpLocks/>
            </p:cNvCxnSpPr>
            <p:nvPr/>
          </p:nvCxnSpPr>
          <p:spPr>
            <a:xfrm>
              <a:off x="7485530" y="4171127"/>
              <a:ext cx="0" cy="152399"/>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67F44526-2532-6F4A-B153-A49F47F1BC8A}"/>
                </a:ext>
              </a:extLst>
            </p:cNvPr>
            <p:cNvCxnSpPr>
              <a:cxnSpLocks/>
            </p:cNvCxnSpPr>
            <p:nvPr/>
          </p:nvCxnSpPr>
          <p:spPr>
            <a:xfrm>
              <a:off x="7485530" y="4171127"/>
              <a:ext cx="2320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43D51488-5103-C54C-AA7D-79DA2643F9EF}"/>
                </a:ext>
              </a:extLst>
            </p:cNvPr>
            <p:cNvCxnSpPr>
              <a:cxnSpLocks/>
            </p:cNvCxnSpPr>
            <p:nvPr/>
          </p:nvCxnSpPr>
          <p:spPr>
            <a:xfrm>
              <a:off x="7717541" y="4171127"/>
              <a:ext cx="0" cy="152399"/>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18289EC9-734B-B346-A0DA-CA1B375846A2}"/>
                </a:ext>
              </a:extLst>
            </p:cNvPr>
            <p:cNvCxnSpPr>
              <a:cxnSpLocks/>
            </p:cNvCxnSpPr>
            <p:nvPr/>
          </p:nvCxnSpPr>
          <p:spPr>
            <a:xfrm flipH="1">
              <a:off x="7841540" y="3961861"/>
              <a:ext cx="1106" cy="361665"/>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EA7B60D8-3FD9-F14B-A065-17E54DB5E3A9}"/>
                </a:ext>
              </a:extLst>
            </p:cNvPr>
            <p:cNvCxnSpPr>
              <a:cxnSpLocks/>
            </p:cNvCxnSpPr>
            <p:nvPr/>
          </p:nvCxnSpPr>
          <p:spPr>
            <a:xfrm>
              <a:off x="7601535" y="3961861"/>
              <a:ext cx="0" cy="209266"/>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B8214BE2-33A5-1243-AAC2-2ABF35373E4D}"/>
                </a:ext>
              </a:extLst>
            </p:cNvPr>
            <p:cNvCxnSpPr>
              <a:cxnSpLocks/>
            </p:cNvCxnSpPr>
            <p:nvPr/>
          </p:nvCxnSpPr>
          <p:spPr>
            <a:xfrm>
              <a:off x="7601535" y="3961861"/>
              <a:ext cx="2411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E5444973-DDE1-684E-8EAE-7149335EBFCC}"/>
                </a:ext>
              </a:extLst>
            </p:cNvPr>
            <p:cNvCxnSpPr>
              <a:cxnSpLocks/>
            </p:cNvCxnSpPr>
            <p:nvPr/>
          </p:nvCxnSpPr>
          <p:spPr>
            <a:xfrm>
              <a:off x="7256794" y="3886796"/>
              <a:ext cx="0" cy="220643"/>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927D77AE-2DE4-7E41-BC5C-24C531C8F431}"/>
                </a:ext>
              </a:extLst>
            </p:cNvPr>
            <p:cNvCxnSpPr>
              <a:cxnSpLocks/>
            </p:cNvCxnSpPr>
            <p:nvPr/>
          </p:nvCxnSpPr>
          <p:spPr>
            <a:xfrm>
              <a:off x="7262831" y="3886796"/>
              <a:ext cx="464810"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7BA872E4-69DB-7B44-A7A7-B6EF562ABF01}"/>
                </a:ext>
              </a:extLst>
            </p:cNvPr>
            <p:cNvCxnSpPr>
              <a:cxnSpLocks/>
            </p:cNvCxnSpPr>
            <p:nvPr/>
          </p:nvCxnSpPr>
          <p:spPr>
            <a:xfrm>
              <a:off x="7727641" y="3886796"/>
              <a:ext cx="0" cy="65968"/>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44681D0F-1092-0243-9A41-08C0FCBA68A2}"/>
                </a:ext>
              </a:extLst>
            </p:cNvPr>
            <p:cNvCxnSpPr>
              <a:cxnSpLocks/>
            </p:cNvCxnSpPr>
            <p:nvPr/>
          </p:nvCxnSpPr>
          <p:spPr>
            <a:xfrm>
              <a:off x="8723338" y="4180228"/>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2EAF8A00-ABD7-AD41-B923-DD9A5FEB0B70}"/>
                </a:ext>
              </a:extLst>
            </p:cNvPr>
            <p:cNvCxnSpPr>
              <a:cxnSpLocks/>
            </p:cNvCxnSpPr>
            <p:nvPr/>
          </p:nvCxnSpPr>
          <p:spPr>
            <a:xfrm>
              <a:off x="8723338" y="4180228"/>
              <a:ext cx="23201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57DCC52E-367B-664E-8F66-50551E4B3265}"/>
                </a:ext>
              </a:extLst>
            </p:cNvPr>
            <p:cNvCxnSpPr>
              <a:cxnSpLocks/>
            </p:cNvCxnSpPr>
            <p:nvPr/>
          </p:nvCxnSpPr>
          <p:spPr>
            <a:xfrm>
              <a:off x="8955349" y="4180228"/>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AA9B5599-EAC1-4A49-857D-72B2DF885C33}"/>
                </a:ext>
              </a:extLst>
            </p:cNvPr>
            <p:cNvCxnSpPr>
              <a:cxnSpLocks/>
            </p:cNvCxnSpPr>
            <p:nvPr/>
          </p:nvCxnSpPr>
          <p:spPr>
            <a:xfrm flipH="1">
              <a:off x="8595962" y="3969822"/>
              <a:ext cx="1106" cy="361665"/>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5ABA5F2C-B0DC-8E4A-8FAE-86F10B7134C6}"/>
                </a:ext>
              </a:extLst>
            </p:cNvPr>
            <p:cNvCxnSpPr>
              <a:cxnSpLocks/>
            </p:cNvCxnSpPr>
            <p:nvPr/>
          </p:nvCxnSpPr>
          <p:spPr>
            <a:xfrm>
              <a:off x="8839343" y="3982332"/>
              <a:ext cx="0" cy="188795"/>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B8B6994E-0506-4A49-B333-915F187492B7}"/>
                </a:ext>
              </a:extLst>
            </p:cNvPr>
            <p:cNvCxnSpPr>
              <a:cxnSpLocks/>
            </p:cNvCxnSpPr>
            <p:nvPr/>
          </p:nvCxnSpPr>
          <p:spPr>
            <a:xfrm>
              <a:off x="8602782" y="3970961"/>
              <a:ext cx="23656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1D902157-535C-F640-B651-E205A43C34D9}"/>
                </a:ext>
              </a:extLst>
            </p:cNvPr>
            <p:cNvCxnSpPr>
              <a:cxnSpLocks/>
            </p:cNvCxnSpPr>
            <p:nvPr/>
          </p:nvCxnSpPr>
          <p:spPr>
            <a:xfrm>
              <a:off x="8480101" y="3827662"/>
              <a:ext cx="0" cy="506102"/>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28F2A455-64C7-674A-B431-F3E02A9AA607}"/>
                </a:ext>
              </a:extLst>
            </p:cNvPr>
            <p:cNvCxnSpPr>
              <a:cxnSpLocks/>
            </p:cNvCxnSpPr>
            <p:nvPr/>
          </p:nvCxnSpPr>
          <p:spPr>
            <a:xfrm>
              <a:off x="8721937" y="3827662"/>
              <a:ext cx="0" cy="1341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1C205262-78DD-AA4C-A022-2BF12ACD4C10}"/>
                </a:ext>
              </a:extLst>
            </p:cNvPr>
            <p:cNvCxnSpPr>
              <a:cxnSpLocks/>
            </p:cNvCxnSpPr>
            <p:nvPr/>
          </p:nvCxnSpPr>
          <p:spPr>
            <a:xfrm>
              <a:off x="8484501" y="3827662"/>
              <a:ext cx="23656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DC2FD53D-1392-3D4C-BA38-DE199BA51574}"/>
                </a:ext>
              </a:extLst>
            </p:cNvPr>
            <p:cNvCxnSpPr>
              <a:cxnSpLocks/>
            </p:cNvCxnSpPr>
            <p:nvPr/>
          </p:nvCxnSpPr>
          <p:spPr>
            <a:xfrm>
              <a:off x="8129661" y="4171127"/>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22022C96-2E77-8B40-A29D-6E7FF4C867CD}"/>
                </a:ext>
              </a:extLst>
            </p:cNvPr>
            <p:cNvCxnSpPr>
              <a:cxnSpLocks/>
            </p:cNvCxnSpPr>
            <p:nvPr/>
          </p:nvCxnSpPr>
          <p:spPr>
            <a:xfrm>
              <a:off x="8129661" y="4171127"/>
              <a:ext cx="23201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BB86513F-61B4-A24F-98A0-1C23A0DD421D}"/>
                </a:ext>
              </a:extLst>
            </p:cNvPr>
            <p:cNvCxnSpPr>
              <a:cxnSpLocks/>
            </p:cNvCxnSpPr>
            <p:nvPr/>
          </p:nvCxnSpPr>
          <p:spPr>
            <a:xfrm>
              <a:off x="8361672" y="4171127"/>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05CB03E8-E05E-E948-AAEE-C7A5CCBBD993}"/>
                </a:ext>
              </a:extLst>
            </p:cNvPr>
            <p:cNvCxnSpPr>
              <a:cxnSpLocks/>
            </p:cNvCxnSpPr>
            <p:nvPr/>
          </p:nvCxnSpPr>
          <p:spPr>
            <a:xfrm>
              <a:off x="8244272" y="3661614"/>
              <a:ext cx="0" cy="506102"/>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A89E971D-F708-AB4B-B440-B6C0B011AA0B}"/>
                </a:ext>
              </a:extLst>
            </p:cNvPr>
            <p:cNvCxnSpPr>
              <a:cxnSpLocks/>
            </p:cNvCxnSpPr>
            <p:nvPr/>
          </p:nvCxnSpPr>
          <p:spPr>
            <a:xfrm>
              <a:off x="8607394" y="3661614"/>
              <a:ext cx="0" cy="166048"/>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93EADFB6-4A05-5047-BC75-05F862BE4C91}"/>
                </a:ext>
              </a:extLst>
            </p:cNvPr>
            <p:cNvCxnSpPr>
              <a:cxnSpLocks/>
            </p:cNvCxnSpPr>
            <p:nvPr/>
          </p:nvCxnSpPr>
          <p:spPr>
            <a:xfrm>
              <a:off x="8248672" y="3661614"/>
              <a:ext cx="354110"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5FDF7B57-AE3E-E54E-8E7C-08CC2B00374A}"/>
                </a:ext>
              </a:extLst>
            </p:cNvPr>
            <p:cNvCxnSpPr>
              <a:cxnSpLocks/>
            </p:cNvCxnSpPr>
            <p:nvPr/>
          </p:nvCxnSpPr>
          <p:spPr>
            <a:xfrm>
              <a:off x="6419856" y="3468265"/>
              <a:ext cx="1" cy="88712"/>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15778BF4-8874-224E-B7D9-4F89BCDFA404}"/>
                </a:ext>
              </a:extLst>
            </p:cNvPr>
            <p:cNvCxnSpPr>
              <a:cxnSpLocks/>
            </p:cNvCxnSpPr>
            <p:nvPr/>
          </p:nvCxnSpPr>
          <p:spPr>
            <a:xfrm>
              <a:off x="7508275" y="3468265"/>
              <a:ext cx="0" cy="418531"/>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7118EDE8-25BD-8F40-A075-E7D9E8871650}"/>
                </a:ext>
              </a:extLst>
            </p:cNvPr>
            <p:cNvCxnSpPr>
              <a:cxnSpLocks/>
            </p:cNvCxnSpPr>
            <p:nvPr/>
          </p:nvCxnSpPr>
          <p:spPr>
            <a:xfrm>
              <a:off x="6419856" y="3468265"/>
              <a:ext cx="1088419"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D28A6F7B-98BB-3E4B-8EAD-AD9E458E825B}"/>
                </a:ext>
              </a:extLst>
            </p:cNvPr>
            <p:cNvCxnSpPr>
              <a:cxnSpLocks/>
            </p:cNvCxnSpPr>
            <p:nvPr/>
          </p:nvCxnSpPr>
          <p:spPr>
            <a:xfrm>
              <a:off x="7004437" y="3166363"/>
              <a:ext cx="0" cy="29508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F72A14FF-1329-174B-A8B3-3955F8295A13}"/>
                </a:ext>
              </a:extLst>
            </p:cNvPr>
            <p:cNvCxnSpPr>
              <a:cxnSpLocks/>
            </p:cNvCxnSpPr>
            <p:nvPr/>
          </p:nvCxnSpPr>
          <p:spPr>
            <a:xfrm>
              <a:off x="7004437" y="3166363"/>
              <a:ext cx="1421290"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3F37570C-1BFB-294B-B83D-5C88002D10A6}"/>
                </a:ext>
              </a:extLst>
            </p:cNvPr>
            <p:cNvCxnSpPr>
              <a:cxnSpLocks/>
            </p:cNvCxnSpPr>
            <p:nvPr/>
          </p:nvCxnSpPr>
          <p:spPr>
            <a:xfrm>
              <a:off x="8425727" y="3166363"/>
              <a:ext cx="0" cy="495251"/>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0786747D-8D0E-FE46-8BBB-5AA037E256CD}"/>
                </a:ext>
              </a:extLst>
            </p:cNvPr>
            <p:cNvSpPr txBox="1"/>
            <p:nvPr/>
          </p:nvSpPr>
          <p:spPr>
            <a:xfrm rot="16200000">
              <a:off x="6934410" y="4637243"/>
              <a:ext cx="401138"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isolate-9*</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1" name="テキスト ボックス 100">
              <a:extLst>
                <a:ext uri="{FF2B5EF4-FFF2-40B4-BE49-F238E27FC236}">
                  <a16:creationId xmlns:a16="http://schemas.microsoft.com/office/drawing/2014/main" id="{2C9E380F-81C6-6D4C-A805-D397B419C0CA}"/>
                </a:ext>
              </a:extLst>
            </p:cNvPr>
            <p:cNvSpPr txBox="1"/>
            <p:nvPr/>
          </p:nvSpPr>
          <p:spPr>
            <a:xfrm rot="16200000">
              <a:off x="7136426"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isolate-12*</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2" name="テキスト ボックス 101">
              <a:extLst>
                <a:ext uri="{FF2B5EF4-FFF2-40B4-BE49-F238E27FC236}">
                  <a16:creationId xmlns:a16="http://schemas.microsoft.com/office/drawing/2014/main" id="{9B90ADAB-50CF-3849-97A5-21672CED8192}"/>
                </a:ext>
              </a:extLst>
            </p:cNvPr>
            <p:cNvSpPr txBox="1"/>
            <p:nvPr/>
          </p:nvSpPr>
          <p:spPr>
            <a:xfrm rot="16200000">
              <a:off x="7266811"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isolate-15*</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3" name="テキスト ボックス 102">
              <a:extLst>
                <a:ext uri="{FF2B5EF4-FFF2-40B4-BE49-F238E27FC236}">
                  <a16:creationId xmlns:a16="http://schemas.microsoft.com/office/drawing/2014/main" id="{23ED5A0E-3D25-D540-8BEC-3A975F3C9C84}"/>
                </a:ext>
              </a:extLst>
            </p:cNvPr>
            <p:cNvSpPr txBox="1"/>
            <p:nvPr/>
          </p:nvSpPr>
          <p:spPr>
            <a:xfrm rot="16200000">
              <a:off x="7492224"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isolate-11*</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4" name="テキスト ボックス 103">
              <a:extLst>
                <a:ext uri="{FF2B5EF4-FFF2-40B4-BE49-F238E27FC236}">
                  <a16:creationId xmlns:a16="http://schemas.microsoft.com/office/drawing/2014/main" id="{413D280B-A98E-9044-8FB1-29155A28805D}"/>
                </a:ext>
              </a:extLst>
            </p:cNvPr>
            <p:cNvSpPr txBox="1"/>
            <p:nvPr/>
          </p:nvSpPr>
          <p:spPr>
            <a:xfrm rot="16200000">
              <a:off x="7629660"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isolate-14*</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5" name="テキスト ボックス 104">
              <a:extLst>
                <a:ext uri="{FF2B5EF4-FFF2-40B4-BE49-F238E27FC236}">
                  <a16:creationId xmlns:a16="http://schemas.microsoft.com/office/drawing/2014/main" id="{401DBB17-2975-5343-B0D7-ADDF393CB56E}"/>
                </a:ext>
              </a:extLst>
            </p:cNvPr>
            <p:cNvSpPr txBox="1"/>
            <p:nvPr/>
          </p:nvSpPr>
          <p:spPr>
            <a:xfrm rot="16200000">
              <a:off x="7927739" y="4637243"/>
              <a:ext cx="401138"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isolate-8*</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6" name="テキスト ボックス 105">
              <a:extLst>
                <a:ext uri="{FF2B5EF4-FFF2-40B4-BE49-F238E27FC236}">
                  <a16:creationId xmlns:a16="http://schemas.microsoft.com/office/drawing/2014/main" id="{5775B728-A7DB-624A-9DD4-55836D2551C7}"/>
                </a:ext>
              </a:extLst>
            </p:cNvPr>
            <p:cNvSpPr txBox="1"/>
            <p:nvPr/>
          </p:nvSpPr>
          <p:spPr>
            <a:xfrm rot="16200000">
              <a:off x="8140056" y="4608391"/>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isolate-10*</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7" name="テキスト ボックス 106">
              <a:extLst>
                <a:ext uri="{FF2B5EF4-FFF2-40B4-BE49-F238E27FC236}">
                  <a16:creationId xmlns:a16="http://schemas.microsoft.com/office/drawing/2014/main" id="{9C51A7CC-24A4-424E-A9CD-5BFD47DAF066}"/>
                </a:ext>
              </a:extLst>
            </p:cNvPr>
            <p:cNvSpPr txBox="1"/>
            <p:nvPr/>
          </p:nvSpPr>
          <p:spPr>
            <a:xfrm rot="16200000">
              <a:off x="8260647"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isolate-12*</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8" name="テキスト ボックス 107">
              <a:extLst>
                <a:ext uri="{FF2B5EF4-FFF2-40B4-BE49-F238E27FC236}">
                  <a16:creationId xmlns:a16="http://schemas.microsoft.com/office/drawing/2014/main" id="{0DFEB36E-BED8-7C44-AE29-3093D4F2773D}"/>
                </a:ext>
              </a:extLst>
            </p:cNvPr>
            <p:cNvSpPr txBox="1"/>
            <p:nvPr/>
          </p:nvSpPr>
          <p:spPr>
            <a:xfrm rot="16200000">
              <a:off x="8382300"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isolate-13*</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9" name="テキスト ボックス 108">
              <a:extLst>
                <a:ext uri="{FF2B5EF4-FFF2-40B4-BE49-F238E27FC236}">
                  <a16:creationId xmlns:a16="http://schemas.microsoft.com/office/drawing/2014/main" id="{89625B27-16AF-B84F-8FB1-7CE75238CFB7}"/>
                </a:ext>
              </a:extLst>
            </p:cNvPr>
            <p:cNvSpPr txBox="1"/>
            <p:nvPr/>
          </p:nvSpPr>
          <p:spPr>
            <a:xfrm rot="16200000">
              <a:off x="8510148"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isolate-16*</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10" name="テキスト ボックス 109">
              <a:extLst>
                <a:ext uri="{FF2B5EF4-FFF2-40B4-BE49-F238E27FC236}">
                  <a16:creationId xmlns:a16="http://schemas.microsoft.com/office/drawing/2014/main" id="{D3DFC0DD-CA51-1A40-A9A7-16C69BD2A62B}"/>
                </a:ext>
              </a:extLst>
            </p:cNvPr>
            <p:cNvSpPr txBox="1"/>
            <p:nvPr/>
          </p:nvSpPr>
          <p:spPr>
            <a:xfrm rot="16200000">
              <a:off x="8739407" y="4608391"/>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isolate-17*</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11" name="正方形/長方形 110">
              <a:extLst>
                <a:ext uri="{FF2B5EF4-FFF2-40B4-BE49-F238E27FC236}">
                  <a16:creationId xmlns:a16="http://schemas.microsoft.com/office/drawing/2014/main" id="{B11A48D6-64B3-104D-A382-6CF07AD26DCD}"/>
                </a:ext>
              </a:extLst>
            </p:cNvPr>
            <p:cNvSpPr/>
            <p:nvPr/>
          </p:nvSpPr>
          <p:spPr>
            <a:xfrm>
              <a:off x="5836469" y="3313903"/>
              <a:ext cx="2150060" cy="1788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2" name="正方形/長方形 111">
              <a:extLst>
                <a:ext uri="{FF2B5EF4-FFF2-40B4-BE49-F238E27FC236}">
                  <a16:creationId xmlns:a16="http://schemas.microsoft.com/office/drawing/2014/main" id="{EBDBEAE8-64F1-0741-BF08-E28E6D9A830C}"/>
                </a:ext>
              </a:extLst>
            </p:cNvPr>
            <p:cNvSpPr/>
            <p:nvPr/>
          </p:nvSpPr>
          <p:spPr>
            <a:xfrm>
              <a:off x="8075542" y="3313903"/>
              <a:ext cx="957246" cy="17883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3" name="正方形/長方形 112">
              <a:extLst>
                <a:ext uri="{FF2B5EF4-FFF2-40B4-BE49-F238E27FC236}">
                  <a16:creationId xmlns:a16="http://schemas.microsoft.com/office/drawing/2014/main" id="{17CD6681-7BE6-9940-A70D-FEEC241ACF7C}"/>
                </a:ext>
              </a:extLst>
            </p:cNvPr>
            <p:cNvSpPr/>
            <p:nvPr/>
          </p:nvSpPr>
          <p:spPr>
            <a:xfrm>
              <a:off x="7063440" y="3827662"/>
              <a:ext cx="879707" cy="12449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4" name="テキスト ボックス 113">
              <a:extLst>
                <a:ext uri="{FF2B5EF4-FFF2-40B4-BE49-F238E27FC236}">
                  <a16:creationId xmlns:a16="http://schemas.microsoft.com/office/drawing/2014/main" id="{8EB966D7-81C0-5C42-B090-9A29BA4C2429}"/>
                </a:ext>
              </a:extLst>
            </p:cNvPr>
            <p:cNvSpPr txBox="1"/>
            <p:nvPr/>
          </p:nvSpPr>
          <p:spPr>
            <a:xfrm>
              <a:off x="5730631" y="2950006"/>
              <a:ext cx="769139" cy="182713"/>
            </a:xfrm>
            <a:prstGeom prst="rect">
              <a:avLst/>
            </a:prstGeom>
            <a:noFill/>
          </p:spPr>
          <p:txBody>
            <a:bodyPr wrap="none" rtlCol="0">
              <a:spAutoFit/>
            </a:bodyPr>
            <a:lstStyle/>
            <a:p>
              <a:r>
                <a:rPr kumimoji="1" lang="ja-JP" altLang="en-US" sz="1052" b="1">
                  <a:latin typeface="Arial" panose="020B0604020202020204" pitchFamily="34" charset="0"/>
                  <a:cs typeface="Arial" panose="020B0604020202020204" pitchFamily="34" charset="0"/>
                </a:rPr>
                <a:t>グループ</a:t>
              </a:r>
              <a:r>
                <a:rPr kumimoji="1" lang="en-US" altLang="ja-JP" sz="1052" b="1" dirty="0">
                  <a:latin typeface="Arial" panose="020B0604020202020204" pitchFamily="34" charset="0"/>
                  <a:cs typeface="Arial" panose="020B0604020202020204" pitchFamily="34" charset="0"/>
                </a:rPr>
                <a:t> A</a:t>
              </a:r>
              <a:endParaRPr kumimoji="1" lang="ja-JP" altLang="en-US" sz="1052" b="1">
                <a:latin typeface="Arial" panose="020B0604020202020204" pitchFamily="34" charset="0"/>
                <a:cs typeface="Arial" panose="020B0604020202020204" pitchFamily="34" charset="0"/>
              </a:endParaRPr>
            </a:p>
          </p:txBody>
        </p:sp>
        <p:sp>
          <p:nvSpPr>
            <p:cNvPr id="115" name="テキスト ボックス 114">
              <a:extLst>
                <a:ext uri="{FF2B5EF4-FFF2-40B4-BE49-F238E27FC236}">
                  <a16:creationId xmlns:a16="http://schemas.microsoft.com/office/drawing/2014/main" id="{F9366071-0ECB-B44C-898F-965A20A8B3A2}"/>
                </a:ext>
              </a:extLst>
            </p:cNvPr>
            <p:cNvSpPr txBox="1"/>
            <p:nvPr/>
          </p:nvSpPr>
          <p:spPr>
            <a:xfrm>
              <a:off x="8200536" y="2951451"/>
              <a:ext cx="769139" cy="182713"/>
            </a:xfrm>
            <a:prstGeom prst="rect">
              <a:avLst/>
            </a:prstGeom>
            <a:noFill/>
          </p:spPr>
          <p:txBody>
            <a:bodyPr wrap="none" rtlCol="0">
              <a:spAutoFit/>
            </a:bodyPr>
            <a:lstStyle/>
            <a:p>
              <a:r>
                <a:rPr kumimoji="1" lang="ja-JP" altLang="en-US" sz="1052" b="1">
                  <a:solidFill>
                    <a:schemeClr val="accent2"/>
                  </a:solidFill>
                  <a:latin typeface="Arial" panose="020B0604020202020204" pitchFamily="34" charset="0"/>
                  <a:cs typeface="Arial" panose="020B0604020202020204" pitchFamily="34" charset="0"/>
                </a:rPr>
                <a:t>グループ</a:t>
              </a:r>
              <a:r>
                <a:rPr kumimoji="1" lang="en-US" altLang="ja-JP" sz="1052" b="1" dirty="0">
                  <a:solidFill>
                    <a:schemeClr val="accent2"/>
                  </a:solidFill>
                  <a:latin typeface="Arial" panose="020B0604020202020204" pitchFamily="34" charset="0"/>
                  <a:cs typeface="Arial" panose="020B0604020202020204" pitchFamily="34" charset="0"/>
                </a:rPr>
                <a:t> B</a:t>
              </a:r>
              <a:endParaRPr kumimoji="1" lang="ja-JP" altLang="en-US" sz="1052" b="1">
                <a:solidFill>
                  <a:schemeClr val="accent2"/>
                </a:solidFill>
                <a:latin typeface="Arial" panose="020B0604020202020204" pitchFamily="34" charset="0"/>
                <a:cs typeface="Arial" panose="020B0604020202020204" pitchFamily="34" charset="0"/>
              </a:endParaRPr>
            </a:p>
          </p:txBody>
        </p:sp>
        <p:sp>
          <p:nvSpPr>
            <p:cNvPr id="116" name="テキスト ボックス 115">
              <a:extLst>
                <a:ext uri="{FF2B5EF4-FFF2-40B4-BE49-F238E27FC236}">
                  <a16:creationId xmlns:a16="http://schemas.microsoft.com/office/drawing/2014/main" id="{E7FDDDFB-7A34-1F4F-9598-DD4CCCCBF776}"/>
                </a:ext>
              </a:extLst>
            </p:cNvPr>
            <p:cNvSpPr txBox="1"/>
            <p:nvPr/>
          </p:nvSpPr>
          <p:spPr>
            <a:xfrm>
              <a:off x="6915022" y="3583661"/>
              <a:ext cx="937281" cy="168335"/>
            </a:xfrm>
            <a:prstGeom prst="rect">
              <a:avLst/>
            </a:prstGeom>
            <a:noFill/>
          </p:spPr>
          <p:txBody>
            <a:bodyPr wrap="none" rtlCol="0">
              <a:spAutoFit/>
            </a:bodyPr>
            <a:lstStyle/>
            <a:p>
              <a:r>
                <a:rPr kumimoji="1" lang="ja-JP" altLang="en-US" sz="922" b="1" dirty="0">
                  <a:solidFill>
                    <a:srgbClr val="FF0000"/>
                  </a:solidFill>
                  <a:latin typeface="Arial" panose="020B0604020202020204" pitchFamily="34" charset="0"/>
                  <a:cs typeface="Arial" panose="020B0604020202020204" pitchFamily="34" charset="0"/>
                </a:rPr>
                <a:t>サブグループ</a:t>
              </a:r>
              <a:r>
                <a:rPr kumimoji="1" lang="en-US" altLang="ja-JP" sz="922" b="1" dirty="0">
                  <a:solidFill>
                    <a:srgbClr val="FF0000"/>
                  </a:solidFill>
                  <a:latin typeface="Arial" panose="020B0604020202020204" pitchFamily="34" charset="0"/>
                  <a:cs typeface="Arial" panose="020B0604020202020204" pitchFamily="34" charset="0"/>
                </a:rPr>
                <a:t> A’</a:t>
              </a:r>
              <a:endParaRPr kumimoji="1" lang="ja-JP" altLang="en-US" sz="922" b="1" dirty="0">
                <a:solidFill>
                  <a:srgbClr val="FF0000"/>
                </a:solidFill>
                <a:latin typeface="Arial" panose="020B0604020202020204" pitchFamily="34" charset="0"/>
                <a:cs typeface="Arial" panose="020B0604020202020204" pitchFamily="34" charset="0"/>
              </a:endParaRPr>
            </a:p>
          </p:txBody>
        </p:sp>
      </p:grpSp>
      <p:sp>
        <p:nvSpPr>
          <p:cNvPr id="117" name="正方形/長方形 72">
            <a:extLst>
              <a:ext uri="{FF2B5EF4-FFF2-40B4-BE49-F238E27FC236}">
                <a16:creationId xmlns:a16="http://schemas.microsoft.com/office/drawing/2014/main" id="{48D7790B-404D-6547-A2A3-C3C20B63378E}"/>
              </a:ext>
            </a:extLst>
          </p:cNvPr>
          <p:cNvSpPr/>
          <p:nvPr/>
        </p:nvSpPr>
        <p:spPr>
          <a:xfrm>
            <a:off x="3375224" y="8596652"/>
            <a:ext cx="3620666" cy="125763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4711" rIns="63141" rtlCol="0" anchor="t"/>
          <a:lstStyle/>
          <a:p>
            <a:pPr algn="just"/>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図</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2</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判別品種に対する感染スコアに基づくクラスター解析。過去にサンプリングされたいもち病菌分離株（</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）と類似した病原性を持つ</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（サブグループ</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）に加えて、過去のいもち病菌とは全く異なる病原性を持つ新しい</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が出現していることがわかる。「</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」の後の数字は、独立した異なる</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であることを示す。数字の後のアスタリスクは、新たにサンプリングされた</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であることを示す。</a:t>
            </a:r>
            <a:endParaRPr lang="en-US" altLang="ja-JP" sz="1000" dirty="0">
              <a:solidFill>
                <a:srgbClr val="FF0000"/>
              </a:solidFill>
              <a:latin typeface="Arial" panose="020B0604020202020204" pitchFamily="34" charset="0"/>
              <a:ea typeface="BIZ UDPゴシック" panose="020B0400000000000000" pitchFamily="50"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A63B0A57-D23B-63A0-CE5E-2A61F1E7AC28}"/>
              </a:ext>
            </a:extLst>
          </p:cNvPr>
          <p:cNvSpPr txBox="1"/>
          <p:nvPr/>
        </p:nvSpPr>
        <p:spPr>
          <a:xfrm>
            <a:off x="622069" y="8131758"/>
            <a:ext cx="2780049"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　イネの葉に形成されたイネいもち病病斑</a:t>
            </a:r>
          </a:p>
        </p:txBody>
      </p:sp>
      <p:sp>
        <p:nvSpPr>
          <p:cNvPr id="9" name="テキスト ボックス 8">
            <a:extLst>
              <a:ext uri="{FF2B5EF4-FFF2-40B4-BE49-F238E27FC236}">
                <a16:creationId xmlns:a16="http://schemas.microsoft.com/office/drawing/2014/main" id="{31CC45E8-4FBD-7256-B99B-2DA98F35DD0B}"/>
              </a:ext>
            </a:extLst>
          </p:cNvPr>
          <p:cNvSpPr txBox="1"/>
          <p:nvPr/>
        </p:nvSpPr>
        <p:spPr>
          <a:xfrm>
            <a:off x="7721600" y="2521461"/>
            <a:ext cx="3701676"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14" name="テキスト ボックス 13">
            <a:extLst>
              <a:ext uri="{FF2B5EF4-FFF2-40B4-BE49-F238E27FC236}">
                <a16:creationId xmlns:a16="http://schemas.microsoft.com/office/drawing/2014/main" id="{C6B2E816-4772-DBCE-35E0-5C6E3C82EC32}"/>
              </a:ext>
            </a:extLst>
          </p:cNvPr>
          <p:cNvSpPr txBox="1"/>
          <p:nvPr/>
        </p:nvSpPr>
        <p:spPr>
          <a:xfrm>
            <a:off x="1392495" y="8828570"/>
            <a:ext cx="1950143" cy="416140"/>
          </a:xfrm>
          <a:prstGeom prst="rect">
            <a:avLst/>
          </a:prstGeom>
          <a:noFill/>
          <a:ln>
            <a:noFill/>
          </a:ln>
        </p:spPr>
        <p:txBody>
          <a:bodyPr wrap="square">
            <a:spAutoFit/>
          </a:bodyPr>
          <a:lstStyle/>
          <a:p>
            <a:r>
              <a:rPr kumimoji="1" lang="zh-TW" altLang="en-US" sz="1052" dirty="0">
                <a:latin typeface="Arial Nova" panose="020B0504020202020204" pitchFamily="34" charset="0"/>
                <a:ea typeface="BIZ UDPゴシック" panose="020B0400000000000000" pitchFamily="50" charset="-128"/>
              </a:rPr>
              <a:t>国際農林水産業研究成果情報</a:t>
            </a:r>
            <a:endParaRPr kumimoji="1" lang="en-US" altLang="zh-TW" sz="1052" dirty="0">
              <a:latin typeface="Arial Nova" panose="020B0504020202020204" pitchFamily="34" charset="0"/>
              <a:ea typeface="BIZ UDPゴシック" panose="020B0400000000000000" pitchFamily="50" charset="-128"/>
            </a:endParaRPr>
          </a:p>
          <a:p>
            <a:r>
              <a:rPr kumimoji="1" lang="ja-JP" altLang="en-US" sz="1052" dirty="0">
                <a:latin typeface="Arial Nova" panose="020B0504020202020204" pitchFamily="34" charset="0"/>
                <a:ea typeface="BIZ UDPゴシック" panose="020B0400000000000000" pitchFamily="50" charset="-128"/>
              </a:rPr>
              <a:t>（令和</a:t>
            </a:r>
            <a:r>
              <a:rPr kumimoji="1" lang="en-US" altLang="ja-JP" sz="1052" dirty="0">
                <a:latin typeface="Arial Nova" panose="020B0504020202020204" pitchFamily="34" charset="0"/>
                <a:ea typeface="BIZ UDPゴシック" panose="020B0400000000000000" pitchFamily="50" charset="-128"/>
              </a:rPr>
              <a:t>2</a:t>
            </a:r>
            <a:r>
              <a:rPr kumimoji="1" lang="ja-JP" altLang="en-US" sz="1052" dirty="0">
                <a:latin typeface="Arial Nova" panose="020B0504020202020204" pitchFamily="34" charset="0"/>
                <a:ea typeface="BIZ UDPゴシック" panose="020B0400000000000000" pitchFamily="50" charset="-128"/>
              </a:rPr>
              <a:t>年度）</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91CC3A0C-8C1C-8565-2E10-A221F9D2E42E}"/>
              </a:ext>
            </a:extLst>
          </p:cNvPr>
          <p:cNvSpPr txBox="1"/>
          <p:nvPr/>
        </p:nvSpPr>
        <p:spPr>
          <a:xfrm>
            <a:off x="7721600" y="8728940"/>
            <a:ext cx="2241550" cy="738664"/>
          </a:xfrm>
          <a:prstGeom prst="rect">
            <a:avLst/>
          </a:prstGeom>
          <a:noFill/>
        </p:spPr>
        <p:txBody>
          <a:bodyPr wrap="square" rtlCol="0">
            <a:spAutoFit/>
          </a:bodyPr>
          <a:lstStyle/>
          <a:p>
            <a:r>
              <a:rPr kumimoji="1" lang="ja-JP" altLang="en-US" sz="1400" dirty="0"/>
              <a:t>図表キャプション</a:t>
            </a:r>
            <a:endParaRPr kumimoji="1" lang="en-US" altLang="ja-JP" sz="1400" dirty="0"/>
          </a:p>
          <a:p>
            <a:r>
              <a:rPr kumimoji="1" lang="en-US" altLang="ja-JP" sz="1400" dirty="0"/>
              <a:t>10p</a:t>
            </a:r>
            <a:r>
              <a:rPr kumimoji="1" lang="ja-JP" altLang="en-US" sz="1400" dirty="0"/>
              <a:t>、行間は</a:t>
            </a:r>
            <a:r>
              <a:rPr kumimoji="1" lang="en-US" altLang="ja-JP" sz="1400" dirty="0"/>
              <a:t>1</a:t>
            </a:r>
            <a:r>
              <a:rPr kumimoji="1" lang="ja-JP" altLang="en-US" sz="1400" dirty="0"/>
              <a:t>倍で固定</a:t>
            </a:r>
            <a:endParaRPr kumimoji="1" lang="en-US" altLang="ja-JP" sz="1400" dirty="0"/>
          </a:p>
          <a:p>
            <a:r>
              <a:rPr kumimoji="1" lang="ja-JP" altLang="en-US" sz="1400" dirty="0"/>
              <a:t>両端揃え</a:t>
            </a:r>
          </a:p>
        </p:txBody>
      </p:sp>
      <p:sp>
        <p:nvSpPr>
          <p:cNvPr id="20" name="テキスト ボックス 19">
            <a:extLst>
              <a:ext uri="{FF2B5EF4-FFF2-40B4-BE49-F238E27FC236}">
                <a16:creationId xmlns:a16="http://schemas.microsoft.com/office/drawing/2014/main" id="{C617D777-7223-8513-BF31-0420F552E123}"/>
              </a:ext>
            </a:extLst>
          </p:cNvPr>
          <p:cNvSpPr txBox="1"/>
          <p:nvPr/>
        </p:nvSpPr>
        <p:spPr>
          <a:xfrm>
            <a:off x="7721600" y="4616797"/>
            <a:ext cx="3701675"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5" name="テキスト ボックス 4">
            <a:extLst>
              <a:ext uri="{FF2B5EF4-FFF2-40B4-BE49-F238E27FC236}">
                <a16:creationId xmlns:a16="http://schemas.microsoft.com/office/drawing/2014/main" id="{4ECFAEE6-A5FA-CB31-A26C-5D0F7093817D}"/>
              </a:ext>
            </a:extLst>
          </p:cNvPr>
          <p:cNvSpPr txBox="1"/>
          <p:nvPr/>
        </p:nvSpPr>
        <p:spPr>
          <a:xfrm>
            <a:off x="1409393" y="9155800"/>
            <a:ext cx="1887929" cy="369332"/>
          </a:xfrm>
          <a:prstGeom prst="rect">
            <a:avLst/>
          </a:prstGeom>
          <a:noFill/>
          <a:ln>
            <a:noFill/>
          </a:ln>
        </p:spPr>
        <p:txBody>
          <a:bodyPr wrap="square">
            <a:spAutoFit/>
          </a:bodyPr>
          <a:lstStyle/>
          <a:p>
            <a:r>
              <a:rPr kumimoji="1" lang="en-US" altLang="ja-JP" sz="900" dirty="0">
                <a:latin typeface="Arial Nova" panose="020B0504020202020204" pitchFamily="34" charset="0"/>
                <a:ea typeface="BIZ UDPゴシック" panose="020B0400000000000000" pitchFamily="50" charset="-128"/>
              </a:rPr>
              <a:t>https://www.jircas.go.jp/ja/publication/research_results/2020_b11</a:t>
            </a:r>
            <a:endParaRPr kumimoji="1" lang="ja-JP" altLang="en-US" sz="900" dirty="0">
              <a:latin typeface="Arial Nova" panose="020B0504020202020204" pitchFamily="34" charset="0"/>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50F1F654-DD76-688C-62E8-DCA4ADA2F8A3}"/>
              </a:ext>
            </a:extLst>
          </p:cNvPr>
          <p:cNvSpPr txBox="1"/>
          <p:nvPr/>
        </p:nvSpPr>
        <p:spPr>
          <a:xfrm>
            <a:off x="-2486765" y="8036442"/>
            <a:ext cx="2241550" cy="1384995"/>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URL</a:t>
            </a:r>
            <a:r>
              <a:rPr kumimoji="1" lang="ja-JP" altLang="en-US" sz="1400" dirty="0">
                <a:latin typeface="Segoe UI" panose="020B0502040204020203" pitchFamily="34" charset="0"/>
                <a:cs typeface="Segoe UI" panose="020B0502040204020203" pitchFamily="34" charset="0"/>
              </a:rPr>
              <a:t>と</a:t>
            </a:r>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コードを併記。</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コードは次で生成可。</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https://m.qrqrq.com/</a:t>
            </a:r>
          </a:p>
          <a:p>
            <a:r>
              <a:rPr kumimoji="1" lang="ja-JP" altLang="en-US" sz="1400" dirty="0">
                <a:latin typeface="Segoe UI" panose="020B0502040204020203" pitchFamily="34" charset="0"/>
                <a:cs typeface="Segoe UI" panose="020B0502040204020203" pitchFamily="34" charset="0"/>
              </a:rPr>
              <a:t>位置は図表に合わせて左右どちらに寄せても良い。</a:t>
            </a:r>
          </a:p>
        </p:txBody>
      </p:sp>
      <p:sp>
        <p:nvSpPr>
          <p:cNvPr id="11" name="テキスト ボックス 10">
            <a:extLst>
              <a:ext uri="{FF2B5EF4-FFF2-40B4-BE49-F238E27FC236}">
                <a16:creationId xmlns:a16="http://schemas.microsoft.com/office/drawing/2014/main" id="{CB281E58-BFF1-AFB7-031D-6743772EEBCC}"/>
              </a:ext>
            </a:extLst>
          </p:cNvPr>
          <p:cNvSpPr txBox="1"/>
          <p:nvPr/>
        </p:nvSpPr>
        <p:spPr>
          <a:xfrm>
            <a:off x="-4609849" y="350854"/>
            <a:ext cx="3895839" cy="523220"/>
          </a:xfrm>
          <a:prstGeom prst="rect">
            <a:avLst/>
          </a:prstGeom>
          <a:noFill/>
        </p:spPr>
        <p:txBody>
          <a:bodyPr wrap="square" rtlCol="0">
            <a:spAutoFit/>
          </a:bodyPr>
          <a:lstStyle/>
          <a:p>
            <a:r>
              <a:rPr kumimoji="1" lang="ja-JP" altLang="en-US" sz="1400" dirty="0"/>
              <a:t>対象とする食料サプライチェーンの段階に合わせて、</a:t>
            </a:r>
            <a:r>
              <a:rPr kumimoji="1" lang="en-US" altLang="ja-JP" sz="1400" dirty="0"/>
              <a:t>(a)</a:t>
            </a:r>
            <a:r>
              <a:rPr kumimoji="1" lang="ja-JP" altLang="en-US" sz="1400" dirty="0"/>
              <a:t>～</a:t>
            </a:r>
            <a:r>
              <a:rPr kumimoji="1" lang="en-US" altLang="ja-JP" sz="1400" dirty="0"/>
              <a:t>(d)</a:t>
            </a:r>
            <a:r>
              <a:rPr kumimoji="1" lang="ja-JP" altLang="en-US" sz="1400" dirty="0"/>
              <a:t>の１つをセットで使用</a:t>
            </a:r>
            <a:endParaRPr kumimoji="1" lang="en-US" altLang="ja-JP" sz="1400" dirty="0"/>
          </a:p>
        </p:txBody>
      </p:sp>
      <p:sp>
        <p:nvSpPr>
          <p:cNvPr id="13" name="右中かっこ 12">
            <a:extLst>
              <a:ext uri="{FF2B5EF4-FFF2-40B4-BE49-F238E27FC236}">
                <a16:creationId xmlns:a16="http://schemas.microsoft.com/office/drawing/2014/main" id="{5165D47F-1D71-66DC-BFAE-FD2C04F5D66B}"/>
              </a:ext>
            </a:extLst>
          </p:cNvPr>
          <p:cNvSpPr/>
          <p:nvPr/>
        </p:nvSpPr>
        <p:spPr>
          <a:xfrm>
            <a:off x="-1866096" y="833050"/>
            <a:ext cx="2350714" cy="2019244"/>
          </a:xfrm>
          <a:prstGeom prst="rightBrace">
            <a:avLst>
              <a:gd name="adj1" fmla="val 8333"/>
              <a:gd name="adj2" fmla="val 5003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8D274598-3903-1855-4537-B11486123E95}"/>
              </a:ext>
            </a:extLst>
          </p:cNvPr>
          <p:cNvSpPr txBox="1"/>
          <p:nvPr/>
        </p:nvSpPr>
        <p:spPr>
          <a:xfrm>
            <a:off x="-4265876" y="964672"/>
            <a:ext cx="437584" cy="307777"/>
          </a:xfrm>
          <a:prstGeom prst="rect">
            <a:avLst/>
          </a:prstGeom>
          <a:noFill/>
        </p:spPr>
        <p:txBody>
          <a:bodyPr wrap="square" rtlCol="0">
            <a:spAutoFit/>
          </a:bodyPr>
          <a:lstStyle/>
          <a:p>
            <a:r>
              <a:rPr kumimoji="1" lang="en-US" altLang="ja-JP" sz="1400" dirty="0"/>
              <a:t>(a)</a:t>
            </a:r>
          </a:p>
        </p:txBody>
      </p:sp>
      <p:sp>
        <p:nvSpPr>
          <p:cNvPr id="24" name="テキスト ボックス 23">
            <a:extLst>
              <a:ext uri="{FF2B5EF4-FFF2-40B4-BE49-F238E27FC236}">
                <a16:creationId xmlns:a16="http://schemas.microsoft.com/office/drawing/2014/main" id="{62DD88B4-AC08-9313-7067-AD5C2CCC04EA}"/>
              </a:ext>
            </a:extLst>
          </p:cNvPr>
          <p:cNvSpPr txBox="1"/>
          <p:nvPr/>
        </p:nvSpPr>
        <p:spPr>
          <a:xfrm>
            <a:off x="-4261393" y="1439800"/>
            <a:ext cx="437584" cy="307777"/>
          </a:xfrm>
          <a:prstGeom prst="rect">
            <a:avLst/>
          </a:prstGeom>
          <a:noFill/>
        </p:spPr>
        <p:txBody>
          <a:bodyPr wrap="square" rtlCol="0">
            <a:spAutoFit/>
          </a:bodyPr>
          <a:lstStyle/>
          <a:p>
            <a:r>
              <a:rPr kumimoji="1" lang="en-US" altLang="ja-JP" sz="1400" dirty="0"/>
              <a:t>(b)</a:t>
            </a:r>
          </a:p>
        </p:txBody>
      </p:sp>
      <p:sp>
        <p:nvSpPr>
          <p:cNvPr id="25" name="テキスト ボックス 24">
            <a:extLst>
              <a:ext uri="{FF2B5EF4-FFF2-40B4-BE49-F238E27FC236}">
                <a16:creationId xmlns:a16="http://schemas.microsoft.com/office/drawing/2014/main" id="{42F27B0D-2AB8-28E8-5826-31DB9D1DD727}"/>
              </a:ext>
            </a:extLst>
          </p:cNvPr>
          <p:cNvSpPr txBox="1"/>
          <p:nvPr/>
        </p:nvSpPr>
        <p:spPr>
          <a:xfrm>
            <a:off x="-4261393" y="1923892"/>
            <a:ext cx="437584" cy="307777"/>
          </a:xfrm>
          <a:prstGeom prst="rect">
            <a:avLst/>
          </a:prstGeom>
          <a:noFill/>
        </p:spPr>
        <p:txBody>
          <a:bodyPr wrap="square" rtlCol="0">
            <a:spAutoFit/>
          </a:bodyPr>
          <a:lstStyle/>
          <a:p>
            <a:r>
              <a:rPr kumimoji="1" lang="en-US" altLang="ja-JP" sz="1400" dirty="0"/>
              <a:t>(c)</a:t>
            </a:r>
          </a:p>
        </p:txBody>
      </p:sp>
      <p:sp>
        <p:nvSpPr>
          <p:cNvPr id="26" name="テキスト ボックス 25">
            <a:extLst>
              <a:ext uri="{FF2B5EF4-FFF2-40B4-BE49-F238E27FC236}">
                <a16:creationId xmlns:a16="http://schemas.microsoft.com/office/drawing/2014/main" id="{6D8A4532-DB29-04AC-FC21-96F7AC468687}"/>
              </a:ext>
            </a:extLst>
          </p:cNvPr>
          <p:cNvSpPr txBox="1"/>
          <p:nvPr/>
        </p:nvSpPr>
        <p:spPr>
          <a:xfrm>
            <a:off x="-4270357" y="2425914"/>
            <a:ext cx="437584" cy="307777"/>
          </a:xfrm>
          <a:prstGeom prst="rect">
            <a:avLst/>
          </a:prstGeom>
          <a:noFill/>
        </p:spPr>
        <p:txBody>
          <a:bodyPr wrap="square" rtlCol="0">
            <a:spAutoFit/>
          </a:bodyPr>
          <a:lstStyle/>
          <a:p>
            <a:r>
              <a:rPr kumimoji="1" lang="en-US" altLang="ja-JP" sz="1400" dirty="0"/>
              <a:t>(d)</a:t>
            </a:r>
          </a:p>
        </p:txBody>
      </p:sp>
      <p:sp>
        <p:nvSpPr>
          <p:cNvPr id="27" name="矢印: 五方向 26">
            <a:extLst>
              <a:ext uri="{FF2B5EF4-FFF2-40B4-BE49-F238E27FC236}">
                <a16:creationId xmlns:a16="http://schemas.microsoft.com/office/drawing/2014/main" id="{611A4596-478C-E75F-BB0A-BB2FC4FC16C5}"/>
              </a:ext>
            </a:extLst>
          </p:cNvPr>
          <p:cNvSpPr/>
          <p:nvPr/>
        </p:nvSpPr>
        <p:spPr>
          <a:xfrm>
            <a:off x="-3646548" y="967868"/>
            <a:ext cx="828000" cy="288000"/>
          </a:xfrm>
          <a:prstGeom prst="homePlate">
            <a:avLst>
              <a:gd name="adj" fmla="val 3354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調達</a:t>
            </a:r>
          </a:p>
        </p:txBody>
      </p:sp>
      <p:sp>
        <p:nvSpPr>
          <p:cNvPr id="28" name="矢印: 五方向 27">
            <a:extLst>
              <a:ext uri="{FF2B5EF4-FFF2-40B4-BE49-F238E27FC236}">
                <a16:creationId xmlns:a16="http://schemas.microsoft.com/office/drawing/2014/main" id="{FD6358F2-0D1A-6E45-B52D-2BE5D771B14E}"/>
              </a:ext>
            </a:extLst>
          </p:cNvPr>
          <p:cNvSpPr/>
          <p:nvPr/>
        </p:nvSpPr>
        <p:spPr>
          <a:xfrm>
            <a:off x="-2520319" y="967868"/>
            <a:ext cx="828000" cy="288000"/>
          </a:xfrm>
          <a:prstGeom prst="homePlate">
            <a:avLst>
              <a:gd name="adj" fmla="val 335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36" name="矢印: 五方向 35">
            <a:extLst>
              <a:ext uri="{FF2B5EF4-FFF2-40B4-BE49-F238E27FC236}">
                <a16:creationId xmlns:a16="http://schemas.microsoft.com/office/drawing/2014/main" id="{87A6C056-BE90-8292-CA9E-7FE38101CA4A}"/>
              </a:ext>
            </a:extLst>
          </p:cNvPr>
          <p:cNvSpPr/>
          <p:nvPr/>
        </p:nvSpPr>
        <p:spPr>
          <a:xfrm>
            <a:off x="-3661890" y="1923845"/>
            <a:ext cx="828000" cy="288000"/>
          </a:xfrm>
          <a:prstGeom prst="homePlate">
            <a:avLst>
              <a:gd name="adj" fmla="val 335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加工・流通</a:t>
            </a:r>
          </a:p>
        </p:txBody>
      </p:sp>
      <p:sp>
        <p:nvSpPr>
          <p:cNvPr id="38" name="矢印: 五方向 37">
            <a:extLst>
              <a:ext uri="{FF2B5EF4-FFF2-40B4-BE49-F238E27FC236}">
                <a16:creationId xmlns:a16="http://schemas.microsoft.com/office/drawing/2014/main" id="{E6EC91EC-890A-7748-A88E-9196AC6C39E5}"/>
              </a:ext>
            </a:extLst>
          </p:cNvPr>
          <p:cNvSpPr/>
          <p:nvPr/>
        </p:nvSpPr>
        <p:spPr>
          <a:xfrm>
            <a:off x="-2523303" y="1923845"/>
            <a:ext cx="828000" cy="288000"/>
          </a:xfrm>
          <a:prstGeom prst="homePlate">
            <a:avLst>
              <a:gd name="adj" fmla="val 33547"/>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77" name="矢印: 五方向 76">
            <a:extLst>
              <a:ext uri="{FF2B5EF4-FFF2-40B4-BE49-F238E27FC236}">
                <a16:creationId xmlns:a16="http://schemas.microsoft.com/office/drawing/2014/main" id="{1AEF3859-3725-FD50-A328-3F1E49291C20}"/>
              </a:ext>
            </a:extLst>
          </p:cNvPr>
          <p:cNvSpPr/>
          <p:nvPr/>
        </p:nvSpPr>
        <p:spPr>
          <a:xfrm>
            <a:off x="-3646548" y="2386294"/>
            <a:ext cx="828000" cy="288000"/>
          </a:xfrm>
          <a:prstGeom prst="homePlate">
            <a:avLst>
              <a:gd name="adj" fmla="val 33547"/>
            </a:avLst>
          </a:prstGeom>
          <a:solidFill>
            <a:srgbClr val="FF4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消費</a:t>
            </a:r>
          </a:p>
        </p:txBody>
      </p:sp>
      <p:sp>
        <p:nvSpPr>
          <p:cNvPr id="89" name="矢印: 五方向 88">
            <a:extLst>
              <a:ext uri="{FF2B5EF4-FFF2-40B4-BE49-F238E27FC236}">
                <a16:creationId xmlns:a16="http://schemas.microsoft.com/office/drawing/2014/main" id="{B481CA09-F0C5-3762-43A2-5134E18E6FA2}"/>
              </a:ext>
            </a:extLst>
          </p:cNvPr>
          <p:cNvSpPr/>
          <p:nvPr/>
        </p:nvSpPr>
        <p:spPr>
          <a:xfrm>
            <a:off x="-2523303" y="2386294"/>
            <a:ext cx="828000" cy="288000"/>
          </a:xfrm>
          <a:prstGeom prst="homePlate">
            <a:avLst>
              <a:gd name="adj" fmla="val 33547"/>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98" name="矢印: 五方向 97">
            <a:extLst>
              <a:ext uri="{FF2B5EF4-FFF2-40B4-BE49-F238E27FC236}">
                <a16:creationId xmlns:a16="http://schemas.microsoft.com/office/drawing/2014/main" id="{95706860-E211-176A-3C52-4A0B59703F0F}"/>
              </a:ext>
            </a:extLst>
          </p:cNvPr>
          <p:cNvSpPr/>
          <p:nvPr/>
        </p:nvSpPr>
        <p:spPr>
          <a:xfrm>
            <a:off x="-3635298" y="1457607"/>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118" name="矢印: 五方向 117">
            <a:extLst>
              <a:ext uri="{FF2B5EF4-FFF2-40B4-BE49-F238E27FC236}">
                <a16:creationId xmlns:a16="http://schemas.microsoft.com/office/drawing/2014/main" id="{7608A6B7-5652-410D-6F4C-0157DCA3C92F}"/>
              </a:ext>
            </a:extLst>
          </p:cNvPr>
          <p:cNvSpPr/>
          <p:nvPr/>
        </p:nvSpPr>
        <p:spPr>
          <a:xfrm>
            <a:off x="-2516808" y="1453655"/>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cxnSp>
        <p:nvCxnSpPr>
          <p:cNvPr id="15" name="直線矢印コネクタ 14">
            <a:extLst>
              <a:ext uri="{FF2B5EF4-FFF2-40B4-BE49-F238E27FC236}">
                <a16:creationId xmlns:a16="http://schemas.microsoft.com/office/drawing/2014/main" id="{5C97E25C-4C8C-E342-7436-3774C847FE01}"/>
              </a:ext>
            </a:extLst>
          </p:cNvPr>
          <p:cNvCxnSpPr>
            <a:cxnSpLocks/>
          </p:cNvCxnSpPr>
          <p:nvPr/>
        </p:nvCxnSpPr>
        <p:spPr>
          <a:xfrm>
            <a:off x="0" y="3644153"/>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23F21EE-D144-C941-873F-77254466D054}"/>
              </a:ext>
            </a:extLst>
          </p:cNvPr>
          <p:cNvSpPr txBox="1"/>
          <p:nvPr/>
        </p:nvSpPr>
        <p:spPr>
          <a:xfrm>
            <a:off x="-2014065" y="3490264"/>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19" name="直線矢印コネクタ 118">
            <a:extLst>
              <a:ext uri="{FF2B5EF4-FFF2-40B4-BE49-F238E27FC236}">
                <a16:creationId xmlns:a16="http://schemas.microsoft.com/office/drawing/2014/main" id="{704CCF9C-1F35-CFAC-9917-859F11550BD7}"/>
              </a:ext>
            </a:extLst>
          </p:cNvPr>
          <p:cNvCxnSpPr>
            <a:cxnSpLocks/>
          </p:cNvCxnSpPr>
          <p:nvPr/>
        </p:nvCxnSpPr>
        <p:spPr>
          <a:xfrm>
            <a:off x="7017611" y="1902564"/>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テキスト ボックス 119">
            <a:extLst>
              <a:ext uri="{FF2B5EF4-FFF2-40B4-BE49-F238E27FC236}">
                <a16:creationId xmlns:a16="http://schemas.microsoft.com/office/drawing/2014/main" id="{4BAD0F6A-9D3B-E8B5-0420-F7CF35E3EE58}"/>
              </a:ext>
            </a:extLst>
          </p:cNvPr>
          <p:cNvSpPr txBox="1"/>
          <p:nvPr/>
        </p:nvSpPr>
        <p:spPr>
          <a:xfrm>
            <a:off x="7721600" y="1788853"/>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21" name="直線矢印コネクタ 120">
            <a:extLst>
              <a:ext uri="{FF2B5EF4-FFF2-40B4-BE49-F238E27FC236}">
                <a16:creationId xmlns:a16="http://schemas.microsoft.com/office/drawing/2014/main" id="{CFA60A62-8D9E-19D7-BBB0-0A27766E3950}"/>
              </a:ext>
            </a:extLst>
          </p:cNvPr>
          <p:cNvCxnSpPr>
            <a:cxnSpLocks/>
          </p:cNvCxnSpPr>
          <p:nvPr/>
        </p:nvCxnSpPr>
        <p:spPr>
          <a:xfrm flipV="1">
            <a:off x="3797727" y="0"/>
            <a:ext cx="0" cy="320553"/>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6E3E9E16-A567-2D4C-92FB-2F89AAA6AC6E}"/>
              </a:ext>
            </a:extLst>
          </p:cNvPr>
          <p:cNvCxnSpPr>
            <a:cxnSpLocks/>
          </p:cNvCxnSpPr>
          <p:nvPr/>
        </p:nvCxnSpPr>
        <p:spPr>
          <a:xfrm flipV="1">
            <a:off x="6343695" y="10143585"/>
            <a:ext cx="0" cy="54000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BD7AD91B-5293-52AC-93CC-A867B214BAA9}"/>
              </a:ext>
            </a:extLst>
          </p:cNvPr>
          <p:cNvSpPr txBox="1"/>
          <p:nvPr/>
        </p:nvSpPr>
        <p:spPr>
          <a:xfrm>
            <a:off x="7535208" y="10113152"/>
            <a:ext cx="2241550" cy="523220"/>
          </a:xfrm>
          <a:prstGeom prst="rect">
            <a:avLst/>
          </a:prstGeom>
          <a:noFill/>
        </p:spPr>
        <p:txBody>
          <a:bodyPr wrap="square" rtlCol="0">
            <a:spAutoFit/>
          </a:bodyPr>
          <a:lstStyle/>
          <a:p>
            <a:r>
              <a:rPr kumimoji="1" lang="ja-JP" altLang="en-US" sz="1400" dirty="0"/>
              <a:t>下余白は</a:t>
            </a:r>
            <a:r>
              <a:rPr kumimoji="1" lang="en-US" altLang="ja-JP" sz="1400" dirty="0"/>
              <a:t>15mm</a:t>
            </a:r>
            <a:r>
              <a:rPr kumimoji="1" lang="ja-JP" altLang="en-US" sz="1400" dirty="0"/>
              <a:t>確保</a:t>
            </a:r>
            <a:endParaRPr kumimoji="1" lang="en-US" altLang="ja-JP" sz="1400" dirty="0"/>
          </a:p>
          <a:p>
            <a:r>
              <a:rPr kumimoji="1" lang="ja-JP" altLang="en-US" sz="1400" dirty="0"/>
              <a:t>（ページ番号挿入予定）</a:t>
            </a:r>
            <a:endParaRPr kumimoji="1" lang="en-US" altLang="ja-JP" sz="1400" dirty="0"/>
          </a:p>
        </p:txBody>
      </p:sp>
      <p:sp>
        <p:nvSpPr>
          <p:cNvPr id="125" name="右中かっこ 124">
            <a:extLst>
              <a:ext uri="{FF2B5EF4-FFF2-40B4-BE49-F238E27FC236}">
                <a16:creationId xmlns:a16="http://schemas.microsoft.com/office/drawing/2014/main" id="{0014B138-08D1-6887-33BD-C78FE5203F61}"/>
              </a:ext>
            </a:extLst>
          </p:cNvPr>
          <p:cNvSpPr/>
          <p:nvPr/>
        </p:nvSpPr>
        <p:spPr>
          <a:xfrm>
            <a:off x="7705165" y="0"/>
            <a:ext cx="349623" cy="141164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9B1F7DE3-9F4D-BCD5-39EB-9EA58BD190DC}"/>
              </a:ext>
            </a:extLst>
          </p:cNvPr>
          <p:cNvSpPr txBox="1"/>
          <p:nvPr/>
        </p:nvSpPr>
        <p:spPr>
          <a:xfrm>
            <a:off x="8054788" y="576643"/>
            <a:ext cx="2631960" cy="307777"/>
          </a:xfrm>
          <a:prstGeom prst="rect">
            <a:avLst/>
          </a:prstGeom>
          <a:noFill/>
          <a:ln>
            <a:noFill/>
          </a:ln>
        </p:spPr>
        <p:txBody>
          <a:bodyPr wrap="square" rtlCol="0">
            <a:spAutoFit/>
          </a:bodyPr>
          <a:lstStyle/>
          <a:p>
            <a:r>
              <a:rPr kumimoji="1" lang="ja-JP" altLang="en-US" sz="1400" dirty="0"/>
              <a:t>タイトル領域</a:t>
            </a:r>
            <a:r>
              <a:rPr kumimoji="1" lang="en-US" altLang="ja-JP" sz="1400" dirty="0"/>
              <a:t>4cm</a:t>
            </a:r>
            <a:endParaRPr kumimoji="1" lang="ja-JP" altLang="en-US" sz="1400" dirty="0"/>
          </a:p>
        </p:txBody>
      </p:sp>
      <p:sp>
        <p:nvSpPr>
          <p:cNvPr id="127" name="テキスト ボックス 126">
            <a:extLst>
              <a:ext uri="{FF2B5EF4-FFF2-40B4-BE49-F238E27FC236}">
                <a16:creationId xmlns:a16="http://schemas.microsoft.com/office/drawing/2014/main" id="{B09D56EC-C7F3-1226-2B8A-3752834AA167}"/>
              </a:ext>
            </a:extLst>
          </p:cNvPr>
          <p:cNvSpPr txBox="1"/>
          <p:nvPr/>
        </p:nvSpPr>
        <p:spPr>
          <a:xfrm>
            <a:off x="8054788" y="1067420"/>
            <a:ext cx="3446182" cy="523220"/>
          </a:xfrm>
          <a:prstGeom prst="rect">
            <a:avLst/>
          </a:prstGeom>
          <a:noFill/>
        </p:spPr>
        <p:txBody>
          <a:bodyPr wrap="square" rtlCol="0">
            <a:spAutoFit/>
          </a:bodyPr>
          <a:lstStyle/>
          <a:p>
            <a:r>
              <a:rPr kumimoji="1" lang="ja-JP" altLang="en-US" sz="1400" dirty="0"/>
              <a:t>タイトルのフォントは</a:t>
            </a:r>
            <a:r>
              <a:rPr kumimoji="1" lang="en-US" altLang="ja-JP" sz="1400" dirty="0"/>
              <a:t>20p</a:t>
            </a:r>
          </a:p>
          <a:p>
            <a:r>
              <a:rPr kumimoji="1" lang="ja-JP" altLang="en-US" sz="1400" dirty="0"/>
              <a:t>和文タイトルは下揃えで２行に収める</a:t>
            </a:r>
            <a:endParaRPr kumimoji="1" lang="en-US" altLang="ja-JP" sz="1400" dirty="0"/>
          </a:p>
        </p:txBody>
      </p:sp>
      <p:sp>
        <p:nvSpPr>
          <p:cNvPr id="128" name="テキスト ボックス 127">
            <a:extLst>
              <a:ext uri="{FF2B5EF4-FFF2-40B4-BE49-F238E27FC236}">
                <a16:creationId xmlns:a16="http://schemas.microsoft.com/office/drawing/2014/main" id="{FEE5C950-F705-604D-36CC-C59A76079FD2}"/>
              </a:ext>
            </a:extLst>
          </p:cNvPr>
          <p:cNvSpPr txBox="1"/>
          <p:nvPr/>
        </p:nvSpPr>
        <p:spPr>
          <a:xfrm>
            <a:off x="-2661930" y="4651454"/>
            <a:ext cx="2508906" cy="523220"/>
          </a:xfrm>
          <a:prstGeom prst="rect">
            <a:avLst/>
          </a:prstGeom>
          <a:noFill/>
        </p:spPr>
        <p:txBody>
          <a:bodyPr wrap="square" rtlCol="0">
            <a:spAutoFit/>
          </a:bodyPr>
          <a:lstStyle/>
          <a:p>
            <a:r>
              <a:rPr kumimoji="1" lang="ja-JP" altLang="en-US" sz="1400" dirty="0"/>
              <a:t>日本語版では、段落の始めは１文字下げる。</a:t>
            </a:r>
            <a:endParaRPr kumimoji="1" lang="en-US" altLang="ja-JP" sz="1400" dirty="0"/>
          </a:p>
        </p:txBody>
      </p:sp>
      <p:cxnSp>
        <p:nvCxnSpPr>
          <p:cNvPr id="130" name="直線コネクタ 129">
            <a:extLst>
              <a:ext uri="{FF2B5EF4-FFF2-40B4-BE49-F238E27FC236}">
                <a16:creationId xmlns:a16="http://schemas.microsoft.com/office/drawing/2014/main" id="{57354841-D81E-3B43-0B24-F0222E9F1AFE}"/>
              </a:ext>
            </a:extLst>
          </p:cNvPr>
          <p:cNvCxnSpPr/>
          <p:nvPr/>
        </p:nvCxnSpPr>
        <p:spPr>
          <a:xfrm>
            <a:off x="-376518" y="4913064"/>
            <a:ext cx="1102659" cy="0"/>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41758D7A-303A-0A36-C9F2-C8E39AD87AF2}"/>
              </a:ext>
            </a:extLst>
          </p:cNvPr>
          <p:cNvSpPr txBox="1"/>
          <p:nvPr/>
        </p:nvSpPr>
        <p:spPr>
          <a:xfrm>
            <a:off x="3769791" y="13447"/>
            <a:ext cx="1681746" cy="307777"/>
          </a:xfrm>
          <a:prstGeom prst="rect">
            <a:avLst/>
          </a:prstGeom>
          <a:noFill/>
        </p:spPr>
        <p:txBody>
          <a:bodyPr wrap="square" rtlCol="0">
            <a:spAutoFit/>
          </a:bodyPr>
          <a:lstStyle/>
          <a:p>
            <a:r>
              <a:rPr kumimoji="1" lang="ja-JP" altLang="en-US" sz="1400" dirty="0">
                <a:solidFill>
                  <a:srgbClr val="FF0000"/>
                </a:solidFill>
              </a:rPr>
              <a:t>上余白</a:t>
            </a:r>
            <a:r>
              <a:rPr kumimoji="1" lang="en-US" altLang="ja-JP" sz="1400" dirty="0">
                <a:solidFill>
                  <a:srgbClr val="FF0000"/>
                </a:solidFill>
              </a:rPr>
              <a:t>10mm</a:t>
            </a:r>
            <a:r>
              <a:rPr kumimoji="1" lang="ja-JP" altLang="en-US" sz="1400" dirty="0">
                <a:solidFill>
                  <a:srgbClr val="FF0000"/>
                </a:solidFill>
              </a:rPr>
              <a:t>確保</a:t>
            </a:r>
          </a:p>
        </p:txBody>
      </p:sp>
      <p:sp>
        <p:nvSpPr>
          <p:cNvPr id="133" name="テキスト ボックス 132">
            <a:extLst>
              <a:ext uri="{FF2B5EF4-FFF2-40B4-BE49-F238E27FC236}">
                <a16:creationId xmlns:a16="http://schemas.microsoft.com/office/drawing/2014/main" id="{D2D4E156-1F73-5DB9-ED17-6F8D847FEDBD}"/>
              </a:ext>
            </a:extLst>
          </p:cNvPr>
          <p:cNvSpPr txBox="1"/>
          <p:nvPr/>
        </p:nvSpPr>
        <p:spPr>
          <a:xfrm>
            <a:off x="8188036" y="-96982"/>
            <a:ext cx="2830238" cy="646331"/>
          </a:xfrm>
          <a:prstGeom prst="rect">
            <a:avLst/>
          </a:prstGeom>
          <a:noFill/>
        </p:spPr>
        <p:txBody>
          <a:bodyPr wrap="square" rtlCol="0">
            <a:spAutoFit/>
          </a:bodyPr>
          <a:lstStyle/>
          <a:p>
            <a:r>
              <a:rPr kumimoji="1" lang="ja-JP" altLang="en-US" dirty="0"/>
              <a:t>日本語フォントは「</a:t>
            </a:r>
            <a:r>
              <a:rPr kumimoji="1" lang="en-US" altLang="ja-JP" dirty="0"/>
              <a:t> BIZ UDP</a:t>
            </a:r>
            <a:r>
              <a:rPr kumimoji="1" lang="ja-JP" altLang="en-US" dirty="0"/>
              <a:t>ゴシック」を使用</a:t>
            </a:r>
          </a:p>
        </p:txBody>
      </p:sp>
      <p:sp>
        <p:nvSpPr>
          <p:cNvPr id="131" name="正方形/長方形 130">
            <a:extLst>
              <a:ext uri="{FF2B5EF4-FFF2-40B4-BE49-F238E27FC236}">
                <a16:creationId xmlns:a16="http://schemas.microsoft.com/office/drawing/2014/main" id="{55BBE012-7152-7E68-6BAC-C93C46EB66E2}"/>
              </a:ext>
            </a:extLst>
          </p:cNvPr>
          <p:cNvSpPr/>
          <p:nvPr/>
        </p:nvSpPr>
        <p:spPr>
          <a:xfrm>
            <a:off x="5713094" y="1735569"/>
            <a:ext cx="1296000" cy="288000"/>
          </a:xfrm>
          <a:prstGeom prst="rec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3" dirty="0">
                <a:solidFill>
                  <a:schemeClr val="bg1"/>
                </a:solidFill>
                <a:latin typeface="BIZ UDPゴシック" panose="020B0400000000000000" pitchFamily="50" charset="-128"/>
                <a:ea typeface="BIZ UDPゴシック" panose="020B0400000000000000" pitchFamily="50" charset="-128"/>
              </a:rPr>
              <a:t>化学農薬低減</a:t>
            </a:r>
          </a:p>
        </p:txBody>
      </p:sp>
      <p:pic>
        <p:nvPicPr>
          <p:cNvPr id="132" name="図 131" descr="QR コード&#10;&#10;自動的に生成された説明">
            <a:extLst>
              <a:ext uri="{FF2B5EF4-FFF2-40B4-BE49-F238E27FC236}">
                <a16:creationId xmlns:a16="http://schemas.microsoft.com/office/drawing/2014/main" id="{DE136341-E17B-AF2C-233E-BCB43F83D9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547" y="8824185"/>
            <a:ext cx="900000" cy="900000"/>
          </a:xfrm>
          <a:prstGeom prst="rect">
            <a:avLst/>
          </a:prstGeom>
        </p:spPr>
      </p:pic>
      <p:sp>
        <p:nvSpPr>
          <p:cNvPr id="19" name="テキスト ボックス 18">
            <a:extLst>
              <a:ext uri="{FF2B5EF4-FFF2-40B4-BE49-F238E27FC236}">
                <a16:creationId xmlns:a16="http://schemas.microsoft.com/office/drawing/2014/main" id="{50E44C00-DC8C-0D6D-6B18-F1F0D7D5F208}"/>
              </a:ext>
            </a:extLst>
          </p:cNvPr>
          <p:cNvSpPr txBox="1"/>
          <p:nvPr/>
        </p:nvSpPr>
        <p:spPr>
          <a:xfrm>
            <a:off x="563785" y="9652261"/>
            <a:ext cx="1886644" cy="392415"/>
          </a:xfrm>
          <a:prstGeom prst="rect">
            <a:avLst/>
          </a:prstGeom>
          <a:noFill/>
        </p:spPr>
        <p:txBody>
          <a:bodyPr wrap="square">
            <a:spAutoFit/>
          </a:bodyPr>
          <a:lstStyle/>
          <a:p>
            <a:pPr marR="35330" algn="l"/>
            <a:r>
              <a:rPr lang="ja-JP" altLang="en-US" sz="1050" b="0" i="0" u="none" strike="noStrike" baseline="0" dirty="0">
                <a:latin typeface="BIZ UDPゴシック" panose="020B0400000000000000" pitchFamily="50" charset="-128"/>
                <a:ea typeface="BIZ UDPゴシック" panose="020B0400000000000000" pitchFamily="50" charset="-128"/>
              </a:rPr>
              <a:t>問い合わせ</a:t>
            </a:r>
            <a:endParaRPr lang="en-US" altLang="ja-JP" sz="1050" b="0" i="0" u="none" strike="noStrike" baseline="0" dirty="0">
              <a:latin typeface="BIZ UDPゴシック" panose="020B0400000000000000" pitchFamily="50" charset="-128"/>
              <a:ea typeface="BIZ UDPゴシック" panose="020B0400000000000000" pitchFamily="50" charset="-128"/>
            </a:endParaRPr>
          </a:p>
          <a:p>
            <a:pPr marR="35330" algn="l"/>
            <a:r>
              <a:rPr lang="en-US" altLang="ja-JP" sz="900" b="0" i="0" u="none" strike="noStrike" baseline="0" dirty="0">
                <a:latin typeface="Arial Nova" panose="020B0504020202020204" pitchFamily="34" charset="0"/>
                <a:ea typeface="BIZ UDPゴシック" panose="020B0400000000000000" pitchFamily="50" charset="-128"/>
              </a:rPr>
              <a:t>info-greenasia@jircas.affrc.go.jp</a:t>
            </a:r>
            <a:endParaRPr lang="ja-JP" altLang="en-US" sz="900" dirty="0">
              <a:latin typeface="Arial Nova" panose="020B0504020202020204" pitchFamily="34" charset="0"/>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B7647E6E-70BD-BAE9-B3CB-46E9CC26A582}"/>
              </a:ext>
            </a:extLst>
          </p:cNvPr>
          <p:cNvSpPr txBox="1"/>
          <p:nvPr/>
        </p:nvSpPr>
        <p:spPr>
          <a:xfrm>
            <a:off x="-3065928" y="9521456"/>
            <a:ext cx="3008971" cy="523220"/>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詳細情報付近のスペースに問い合わせ先のメールアドレスを入れる</a:t>
            </a:r>
          </a:p>
        </p:txBody>
      </p:sp>
    </p:spTree>
    <p:extLst>
      <p:ext uri="{BB962C8B-B14F-4D97-AF65-F5344CB8AC3E}">
        <p14:creationId xmlns:p14="http://schemas.microsoft.com/office/powerpoint/2010/main" val="29232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F57A7CA1-C443-4B6B-ACEF-EF0F18637746}"/>
              </a:ext>
            </a:extLst>
          </p:cNvPr>
          <p:cNvSpPr txBox="1"/>
          <p:nvPr/>
        </p:nvSpPr>
        <p:spPr>
          <a:xfrm>
            <a:off x="591671" y="2331198"/>
            <a:ext cx="6420067" cy="680764"/>
          </a:xfrm>
          <a:prstGeom prst="rect">
            <a:avLst/>
          </a:prstGeom>
          <a:noFill/>
          <a:ln>
            <a:solidFill>
              <a:srgbClr val="00418C"/>
            </a:solidFill>
          </a:ln>
        </p:spPr>
        <p:txBody>
          <a:bodyPr wrap="square">
            <a:sp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野生コムギ近縁種から</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能を導入した</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強化コムギは、圃場土壌での硝化を抑制することで、窒素施肥量を低減しても収量が維持でき、同時に</a:t>
            </a:r>
            <a:r>
              <a:rPr lang="en-US" altLang="ja-JP" sz="1100" spc="62" dirty="0">
                <a:latin typeface="Arial Nova" panose="020B0504020202020204" pitchFamily="34" charset="0"/>
                <a:ea typeface="BIZ UDPゴシック" panose="020B0400000000000000" pitchFamily="50" charset="-128"/>
              </a:rPr>
              <a:t>N</a:t>
            </a:r>
            <a:r>
              <a:rPr lang="en-US" altLang="ja-JP" sz="1100" spc="62" baseline="-25000" dirty="0">
                <a:latin typeface="Arial Nova" panose="020B0504020202020204" pitchFamily="34" charset="0"/>
                <a:ea typeface="BIZ UDPゴシック" panose="020B0400000000000000" pitchFamily="50" charset="-128"/>
              </a:rPr>
              <a:t>2</a:t>
            </a:r>
            <a:r>
              <a:rPr lang="en-US" altLang="ja-JP" sz="1100" spc="62" dirty="0">
                <a:latin typeface="Arial Nova" panose="020B0504020202020204" pitchFamily="34" charset="0"/>
                <a:ea typeface="BIZ UDPゴシック" panose="020B0400000000000000" pitchFamily="50" charset="-128"/>
              </a:rPr>
              <a:t>O</a:t>
            </a:r>
            <a:r>
              <a:rPr lang="ja-JP" altLang="en-US" sz="1100" spc="62" dirty="0">
                <a:latin typeface="Arial Nova" panose="020B0504020202020204" pitchFamily="34" charset="0"/>
                <a:ea typeface="BIZ UDPゴシック" panose="020B0400000000000000" pitchFamily="50" charset="-128"/>
              </a:rPr>
              <a:t>排出や水圏汚染などの環境負荷の低減が可能。</a:t>
            </a:r>
          </a:p>
        </p:txBody>
      </p:sp>
      <p:sp>
        <p:nvSpPr>
          <p:cNvPr id="30" name="正方形/長方形 29">
            <a:extLst>
              <a:ext uri="{FF2B5EF4-FFF2-40B4-BE49-F238E27FC236}">
                <a16:creationId xmlns:a16="http://schemas.microsoft.com/office/drawing/2014/main" id="{FDF17BD4-175F-46FC-A043-6368C8B5DA84}"/>
              </a:ext>
            </a:extLst>
          </p:cNvPr>
          <p:cNvSpPr/>
          <p:nvPr/>
        </p:nvSpPr>
        <p:spPr>
          <a:xfrm>
            <a:off x="585778" y="2085728"/>
            <a:ext cx="597595"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概要</a:t>
            </a:r>
          </a:p>
        </p:txBody>
      </p:sp>
      <p:sp>
        <p:nvSpPr>
          <p:cNvPr id="32" name="正方形/長方形 31">
            <a:extLst>
              <a:ext uri="{FF2B5EF4-FFF2-40B4-BE49-F238E27FC236}">
                <a16:creationId xmlns:a16="http://schemas.microsoft.com/office/drawing/2014/main" id="{2EF3BB9D-4970-487B-95ED-74D31ACA41C6}"/>
              </a:ext>
            </a:extLst>
          </p:cNvPr>
          <p:cNvSpPr/>
          <p:nvPr/>
        </p:nvSpPr>
        <p:spPr>
          <a:xfrm>
            <a:off x="585778" y="3140380"/>
            <a:ext cx="1619810"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背景・効果・留意点</a:t>
            </a:r>
          </a:p>
        </p:txBody>
      </p:sp>
      <p:grpSp>
        <p:nvGrpSpPr>
          <p:cNvPr id="34" name="グループ化 33">
            <a:extLst>
              <a:ext uri="{FF2B5EF4-FFF2-40B4-BE49-F238E27FC236}">
                <a16:creationId xmlns:a16="http://schemas.microsoft.com/office/drawing/2014/main" id="{A7773DDB-C193-63AB-00BD-C4E2EBA67CDB}"/>
              </a:ext>
            </a:extLst>
          </p:cNvPr>
          <p:cNvGrpSpPr/>
          <p:nvPr/>
        </p:nvGrpSpPr>
        <p:grpSpPr>
          <a:xfrm>
            <a:off x="-937" y="1532666"/>
            <a:ext cx="7560612" cy="111406"/>
            <a:chOff x="-937" y="1115809"/>
            <a:chExt cx="7560612" cy="111406"/>
          </a:xfrm>
        </p:grpSpPr>
        <p:sp>
          <p:nvSpPr>
            <p:cNvPr id="3" name="正方形/長方形 2">
              <a:extLst>
                <a:ext uri="{FF2B5EF4-FFF2-40B4-BE49-F238E27FC236}">
                  <a16:creationId xmlns:a16="http://schemas.microsoft.com/office/drawing/2014/main" id="{81581439-3856-4931-9978-F35EF5F1CFE1}"/>
                </a:ext>
              </a:extLst>
            </p:cNvPr>
            <p:cNvSpPr/>
            <p:nvPr/>
          </p:nvSpPr>
          <p:spPr>
            <a:xfrm>
              <a:off x="-936" y="1115809"/>
              <a:ext cx="7560611" cy="45719"/>
            </a:xfrm>
            <a:prstGeom prst="rect">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31" name="正方形/長方形 30">
              <a:extLst>
                <a:ext uri="{FF2B5EF4-FFF2-40B4-BE49-F238E27FC236}">
                  <a16:creationId xmlns:a16="http://schemas.microsoft.com/office/drawing/2014/main" id="{D6968266-9F7C-4CFF-9EB1-F8C80D0595E6}"/>
                </a:ext>
              </a:extLst>
            </p:cNvPr>
            <p:cNvSpPr/>
            <p:nvPr/>
          </p:nvSpPr>
          <p:spPr>
            <a:xfrm>
              <a:off x="-937" y="1150354"/>
              <a:ext cx="7560611" cy="76861"/>
            </a:xfrm>
            <a:prstGeom prst="rect">
              <a:avLst/>
            </a:prstGeom>
            <a:solidFill>
              <a:srgbClr val="A0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grpSp>
      <p:sp>
        <p:nvSpPr>
          <p:cNvPr id="12" name="テキスト ボックス 11">
            <a:extLst>
              <a:ext uri="{FF2B5EF4-FFF2-40B4-BE49-F238E27FC236}">
                <a16:creationId xmlns:a16="http://schemas.microsoft.com/office/drawing/2014/main" id="{038FF795-0D83-463B-8B18-338613036D33}"/>
              </a:ext>
            </a:extLst>
          </p:cNvPr>
          <p:cNvSpPr txBox="1"/>
          <p:nvPr/>
        </p:nvSpPr>
        <p:spPr>
          <a:xfrm>
            <a:off x="585777" y="3377576"/>
            <a:ext cx="6425961" cy="1705178"/>
          </a:xfrm>
          <a:prstGeom prst="rect">
            <a:avLst/>
          </a:prstGeom>
          <a:noFill/>
          <a:ln>
            <a:solidFill>
              <a:srgbClr val="00418C"/>
            </a:solidFill>
          </a:ln>
        </p:spPr>
        <p:txBody>
          <a:bodyPr wrap="square">
            <a:no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　土壌での硝化を抑制する物質を作物が放出することで、窒素肥料として施用されたアンモニア態窒素から、硝酸態窒素への土壌での変換が抑制される。これを</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能と呼ぶ。野生コムギ近縁種から</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能を導入した</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強化コムギ（図１）は</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能が</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倍程度に強化され、コムギの窒素利用効率が向上する。このため、窒素施肥を６割削減しても親品種との子実収量（図</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）に有意差がなく、穀粒のタンパク質含量、製パン特性にも影響しない。また、窒素施肥の低減は強力な温室効果ガスである亜酸化窒素</a:t>
            </a:r>
            <a:r>
              <a:rPr lang="en-US" altLang="ja-JP" sz="1100" spc="62" dirty="0">
                <a:latin typeface="Arial Nova" panose="020B0504020202020204" pitchFamily="34" charset="0"/>
                <a:ea typeface="BIZ UDPゴシック" panose="020B0400000000000000" pitchFamily="50" charset="-128"/>
              </a:rPr>
              <a:t>(N</a:t>
            </a:r>
            <a:r>
              <a:rPr lang="en-US" altLang="ja-JP" sz="1100" spc="62" baseline="-25000" dirty="0">
                <a:latin typeface="Arial Nova" panose="020B0504020202020204" pitchFamily="34" charset="0"/>
                <a:ea typeface="BIZ UDPゴシック" panose="020B0400000000000000" pitchFamily="50" charset="-128"/>
              </a:rPr>
              <a:t>2</a:t>
            </a:r>
            <a:r>
              <a:rPr lang="en-US" altLang="ja-JP" sz="1100" spc="62" dirty="0">
                <a:latin typeface="Arial Nova" panose="020B0504020202020204" pitchFamily="34" charset="0"/>
                <a:ea typeface="BIZ UDPゴシック" panose="020B0400000000000000" pitchFamily="50" charset="-128"/>
              </a:rPr>
              <a:t>O)</a:t>
            </a:r>
            <a:r>
              <a:rPr lang="ja-JP" altLang="en-US" sz="1100" spc="62" dirty="0">
                <a:latin typeface="Arial Nova" panose="020B0504020202020204" pitchFamily="34" charset="0"/>
                <a:ea typeface="BIZ UDPゴシック" panose="020B0400000000000000" pitchFamily="50" charset="-128"/>
              </a:rPr>
              <a:t>の排出を抑制する（図</a:t>
            </a:r>
            <a:r>
              <a:rPr lang="en-US" altLang="ja-JP" sz="1100" spc="62" dirty="0">
                <a:latin typeface="Arial Nova" panose="020B0504020202020204" pitchFamily="34" charset="0"/>
                <a:ea typeface="BIZ UDPゴシック" panose="020B0400000000000000" pitchFamily="50" charset="-128"/>
              </a:rPr>
              <a:t>3</a:t>
            </a:r>
            <a:r>
              <a:rPr lang="ja-JP" altLang="en-US" sz="1100" spc="62" dirty="0">
                <a:latin typeface="Arial Nova" panose="020B0504020202020204" pitchFamily="34" charset="0"/>
                <a:ea typeface="BIZ UDPゴシック" panose="020B0400000000000000" pitchFamily="50" charset="-128"/>
              </a:rPr>
              <a:t>）ため、 既存品種を</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強化コムギに代えることで、温室効果ガスの削減が可能となり、同時に、土壌に吸着されにくい硝酸態窒素による水圏汚染を低減できる。 </a:t>
            </a:r>
          </a:p>
        </p:txBody>
      </p:sp>
      <p:sp>
        <p:nvSpPr>
          <p:cNvPr id="6" name="矢印: 五方向 5">
            <a:extLst>
              <a:ext uri="{FF2B5EF4-FFF2-40B4-BE49-F238E27FC236}">
                <a16:creationId xmlns:a16="http://schemas.microsoft.com/office/drawing/2014/main" id="{C2A29B32-D21A-4AA4-AAC8-9B22CCFE662B}"/>
              </a:ext>
            </a:extLst>
          </p:cNvPr>
          <p:cNvSpPr/>
          <p:nvPr/>
        </p:nvSpPr>
        <p:spPr>
          <a:xfrm>
            <a:off x="564495" y="1731533"/>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8" name="テキスト ボックス 7">
            <a:extLst>
              <a:ext uri="{FF2B5EF4-FFF2-40B4-BE49-F238E27FC236}">
                <a16:creationId xmlns:a16="http://schemas.microsoft.com/office/drawing/2014/main" id="{90EFF2DB-7372-4DDB-B44A-83F2BF8E55F5}"/>
              </a:ext>
            </a:extLst>
          </p:cNvPr>
          <p:cNvSpPr txBox="1"/>
          <p:nvPr/>
        </p:nvSpPr>
        <p:spPr>
          <a:xfrm>
            <a:off x="2285998" y="1756148"/>
            <a:ext cx="1830347"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品目</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コムギ</a:t>
            </a:r>
          </a:p>
        </p:txBody>
      </p:sp>
      <p:sp>
        <p:nvSpPr>
          <p:cNvPr id="33" name="矢印: 五方向 32">
            <a:extLst>
              <a:ext uri="{FF2B5EF4-FFF2-40B4-BE49-F238E27FC236}">
                <a16:creationId xmlns:a16="http://schemas.microsoft.com/office/drawing/2014/main" id="{88261431-4BE3-4D9C-A418-8694B3F8228F}"/>
              </a:ext>
            </a:extLst>
          </p:cNvPr>
          <p:cNvSpPr/>
          <p:nvPr/>
        </p:nvSpPr>
        <p:spPr>
          <a:xfrm>
            <a:off x="1395683" y="1744295"/>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実証</a:t>
            </a:r>
          </a:p>
        </p:txBody>
      </p:sp>
      <p:sp>
        <p:nvSpPr>
          <p:cNvPr id="23" name="四角形: 角を丸くする 22">
            <a:extLst>
              <a:ext uri="{FF2B5EF4-FFF2-40B4-BE49-F238E27FC236}">
                <a16:creationId xmlns:a16="http://schemas.microsoft.com/office/drawing/2014/main" id="{E5FE761F-A1CE-4BA2-B226-77FF0F0CFF90}"/>
              </a:ext>
            </a:extLst>
          </p:cNvPr>
          <p:cNvSpPr/>
          <p:nvPr/>
        </p:nvSpPr>
        <p:spPr>
          <a:xfrm>
            <a:off x="544778" y="320553"/>
            <a:ext cx="3633450" cy="185791"/>
          </a:xfrm>
          <a:prstGeom prst="roundRect">
            <a:avLst>
              <a:gd name="adj" fmla="val 0"/>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2" dirty="0">
                <a:solidFill>
                  <a:schemeClr val="bg1"/>
                </a:solidFill>
                <a:latin typeface="BIZ UDPゴシック" panose="020B0400000000000000" pitchFamily="50" charset="-128"/>
                <a:ea typeface="BIZ UDPゴシック" panose="020B0400000000000000" pitchFamily="50" charset="-128"/>
              </a:rPr>
              <a:t>アジアモンスーン地域農林水産技術カタログ</a:t>
            </a:r>
          </a:p>
        </p:txBody>
      </p:sp>
      <p:pic>
        <p:nvPicPr>
          <p:cNvPr id="35" name="図 34" descr="ロゴ&#10;&#10;自動的に生成された説明">
            <a:extLst>
              <a:ext uri="{FF2B5EF4-FFF2-40B4-BE49-F238E27FC236}">
                <a16:creationId xmlns:a16="http://schemas.microsoft.com/office/drawing/2014/main" id="{6C72B332-DDC7-4E43-8E21-9AE386B36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225" y="9676914"/>
            <a:ext cx="980612" cy="463945"/>
          </a:xfrm>
          <a:prstGeom prst="rect">
            <a:avLst/>
          </a:prstGeom>
        </p:spPr>
      </p:pic>
      <p:sp>
        <p:nvSpPr>
          <p:cNvPr id="37" name="テキスト ボックス 36">
            <a:extLst>
              <a:ext uri="{FF2B5EF4-FFF2-40B4-BE49-F238E27FC236}">
                <a16:creationId xmlns:a16="http://schemas.microsoft.com/office/drawing/2014/main" id="{11A5E22F-9A03-45B6-A2FC-0D8216BE5C36}"/>
              </a:ext>
            </a:extLst>
          </p:cNvPr>
          <p:cNvSpPr txBox="1"/>
          <p:nvPr/>
        </p:nvSpPr>
        <p:spPr>
          <a:xfrm>
            <a:off x="4133476" y="9714263"/>
            <a:ext cx="1992925" cy="416140"/>
          </a:xfrm>
          <a:prstGeom prst="rect">
            <a:avLst/>
          </a:prstGeom>
          <a:noFill/>
          <a:ln>
            <a:noFill/>
          </a:ln>
        </p:spPr>
        <p:txBody>
          <a:bodyPr wrap="square">
            <a:spAutoFit/>
          </a:bodyPr>
          <a:lstStyle/>
          <a:p>
            <a:r>
              <a:rPr lang="ja-JP" altLang="en-US" sz="1052" dirty="0">
                <a:latin typeface="BIZ UDPゴシック" panose="020B0400000000000000" pitchFamily="50" charset="-128"/>
                <a:ea typeface="BIZ UDPゴシック" panose="020B0400000000000000" pitchFamily="50" charset="-128"/>
              </a:rPr>
              <a:t>国立研究開発法人</a:t>
            </a:r>
            <a:endParaRPr lang="en-US" altLang="ja-JP" sz="1052" dirty="0">
              <a:latin typeface="BIZ UDPゴシック" panose="020B0400000000000000" pitchFamily="50" charset="-128"/>
              <a:ea typeface="BIZ UDPゴシック" panose="020B0400000000000000" pitchFamily="50" charset="-128"/>
            </a:endParaRPr>
          </a:p>
          <a:p>
            <a:r>
              <a:rPr lang="ja-JP" altLang="en-US" sz="1052" dirty="0">
                <a:latin typeface="BIZ UDPゴシック" panose="020B0400000000000000" pitchFamily="50" charset="-128"/>
                <a:ea typeface="BIZ UDPゴシック" panose="020B0400000000000000" pitchFamily="50" charset="-128"/>
              </a:rPr>
              <a:t>国際農林水産業研究センター</a:t>
            </a:r>
            <a:endParaRPr kumimoji="1" lang="ja-JP" altLang="en-US" sz="1052"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31CC45E8-4FBD-7256-B99B-2DA98F35DD0B}"/>
              </a:ext>
            </a:extLst>
          </p:cNvPr>
          <p:cNvSpPr txBox="1"/>
          <p:nvPr/>
        </p:nvSpPr>
        <p:spPr>
          <a:xfrm>
            <a:off x="7721600" y="2572327"/>
            <a:ext cx="3446182"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20" name="テキスト ボックス 19">
            <a:extLst>
              <a:ext uri="{FF2B5EF4-FFF2-40B4-BE49-F238E27FC236}">
                <a16:creationId xmlns:a16="http://schemas.microsoft.com/office/drawing/2014/main" id="{C617D777-7223-8513-BF31-0420F552E123}"/>
              </a:ext>
            </a:extLst>
          </p:cNvPr>
          <p:cNvSpPr txBox="1"/>
          <p:nvPr/>
        </p:nvSpPr>
        <p:spPr>
          <a:xfrm>
            <a:off x="7693470" y="3897980"/>
            <a:ext cx="3984065"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5" name="テキスト ボックス 4">
            <a:extLst>
              <a:ext uri="{FF2B5EF4-FFF2-40B4-BE49-F238E27FC236}">
                <a16:creationId xmlns:a16="http://schemas.microsoft.com/office/drawing/2014/main" id="{4ECFAEE6-A5FA-CB31-A26C-5D0F7093817D}"/>
              </a:ext>
            </a:extLst>
          </p:cNvPr>
          <p:cNvSpPr txBox="1"/>
          <p:nvPr/>
        </p:nvSpPr>
        <p:spPr>
          <a:xfrm>
            <a:off x="4985154" y="8554490"/>
            <a:ext cx="2023728" cy="369332"/>
          </a:xfrm>
          <a:prstGeom prst="rect">
            <a:avLst/>
          </a:prstGeom>
          <a:noFill/>
          <a:ln>
            <a:noFill/>
          </a:ln>
        </p:spPr>
        <p:txBody>
          <a:bodyPr wrap="square">
            <a:spAutoFit/>
          </a:bodyPr>
          <a:lstStyle/>
          <a:p>
            <a:r>
              <a:rPr kumimoji="1" lang="en-US" altLang="ja-JP" sz="900" dirty="0">
                <a:latin typeface="Arial Nova" panose="020B0504020202020204" pitchFamily="34" charset="0"/>
                <a:ea typeface="BIZ UDPゴシック" panose="020B0400000000000000" pitchFamily="50" charset="-128"/>
              </a:rPr>
              <a:t>https://www.jircas.go.jp/ja/publication/research_results/2021_a04</a:t>
            </a:r>
            <a:endParaRPr kumimoji="1" lang="ja-JP" altLang="en-US" sz="900" dirty="0">
              <a:latin typeface="Arial Nova" panose="020B0504020202020204" pitchFamily="34" charset="0"/>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70819B66-E099-1E3F-24F4-1C454C3CEDB2}"/>
              </a:ext>
            </a:extLst>
          </p:cNvPr>
          <p:cNvSpPr txBox="1"/>
          <p:nvPr/>
        </p:nvSpPr>
        <p:spPr>
          <a:xfrm>
            <a:off x="544778" y="830574"/>
            <a:ext cx="6184173" cy="707886"/>
          </a:xfrm>
          <a:prstGeom prst="rect">
            <a:avLst/>
          </a:prstGeom>
          <a:noFill/>
          <a:ln>
            <a:noFill/>
          </a:ln>
        </p:spPr>
        <p:txBody>
          <a:bodyPr wrap="square">
            <a:spAutoFit/>
          </a:bodyPr>
          <a:lstStyle/>
          <a:p>
            <a:r>
              <a:rPr kumimoji="1" lang="ja-JP" altLang="en-US" sz="2000" dirty="0">
                <a:latin typeface="Arial Nova" panose="020B0504020202020204" pitchFamily="34" charset="0"/>
                <a:ea typeface="BIZ UDPゴシック" panose="020B0400000000000000" pitchFamily="50" charset="-128"/>
              </a:rPr>
              <a:t>窒素肥料を低減しても収量を維持できるコムギ</a:t>
            </a:r>
            <a:endParaRPr kumimoji="1" lang="en-US" altLang="ja-JP" sz="2000" dirty="0">
              <a:latin typeface="Arial Nova" panose="020B0504020202020204" pitchFamily="34" charset="0"/>
              <a:ea typeface="BIZ UDPゴシック" panose="020B0400000000000000" pitchFamily="50" charset="-128"/>
            </a:endParaRPr>
          </a:p>
          <a:p>
            <a:r>
              <a:rPr kumimoji="1" lang="ja-JP" altLang="en-US" sz="2000" dirty="0">
                <a:latin typeface="Arial Nova" panose="020B0504020202020204" pitchFamily="34" charset="0"/>
                <a:ea typeface="BIZ UDPゴシック" panose="020B0400000000000000" pitchFamily="50" charset="-128"/>
              </a:rPr>
              <a:t>（生物学的硝化抑制（</a:t>
            </a:r>
            <a:r>
              <a:rPr kumimoji="1" lang="en-US" altLang="ja-JP" sz="2000" dirty="0">
                <a:latin typeface="Arial Nova" panose="020B0504020202020204" pitchFamily="34" charset="0"/>
                <a:ea typeface="BIZ UDPゴシック" panose="020B0400000000000000" pitchFamily="50" charset="-128"/>
              </a:rPr>
              <a:t>BNI</a:t>
            </a:r>
            <a:r>
              <a:rPr kumimoji="1" lang="ja-JP" altLang="en-US" sz="2000" dirty="0">
                <a:latin typeface="Arial Nova" panose="020B0504020202020204" pitchFamily="34" charset="0"/>
                <a:ea typeface="BIZ UDPゴシック" panose="020B0400000000000000" pitchFamily="50" charset="-128"/>
              </a:rPr>
              <a:t>））</a:t>
            </a:r>
          </a:p>
        </p:txBody>
      </p:sp>
      <p:pic>
        <p:nvPicPr>
          <p:cNvPr id="22" name="図 21" descr="コンピューターのスクリーンショット&#10;&#10;低い精度で自動的に生成された説明">
            <a:extLst>
              <a:ext uri="{FF2B5EF4-FFF2-40B4-BE49-F238E27FC236}">
                <a16:creationId xmlns:a16="http://schemas.microsoft.com/office/drawing/2014/main" id="{C3E79E84-757D-81E8-6B24-9BC9F27432CD}"/>
              </a:ext>
            </a:extLst>
          </p:cNvPr>
          <p:cNvPicPr>
            <a:picLocks noChangeAspect="1"/>
          </p:cNvPicPr>
          <p:nvPr/>
        </p:nvPicPr>
        <p:blipFill rotWithShape="1">
          <a:blip r:embed="rId3">
            <a:extLst>
              <a:ext uri="{28A0092B-C50C-407E-A947-70E740481C1C}">
                <a14:useLocalDpi xmlns:a14="http://schemas.microsoft.com/office/drawing/2010/main"/>
              </a:ext>
            </a:extLst>
          </a:blip>
          <a:srcRect l="48723"/>
          <a:stretch/>
        </p:blipFill>
        <p:spPr bwMode="auto">
          <a:xfrm>
            <a:off x="650114" y="5323218"/>
            <a:ext cx="3061307" cy="1970191"/>
          </a:xfrm>
          <a:prstGeom prst="rect">
            <a:avLst/>
          </a:prstGeom>
          <a:noFill/>
          <a:ln>
            <a:noFill/>
          </a:ln>
        </p:spPr>
      </p:pic>
      <p:pic>
        <p:nvPicPr>
          <p:cNvPr id="24" name="図 23" descr="グラフ, 棒グラフ&#10;&#10;自動的に生成された説明">
            <a:extLst>
              <a:ext uri="{FF2B5EF4-FFF2-40B4-BE49-F238E27FC236}">
                <a16:creationId xmlns:a16="http://schemas.microsoft.com/office/drawing/2014/main" id="{20CACF27-AFBE-3240-CEFE-7A7B8727383E}"/>
              </a:ext>
            </a:extLst>
          </p:cNvPr>
          <p:cNvPicPr>
            <a:picLocks noChangeAspect="1"/>
          </p:cNvPicPr>
          <p:nvPr/>
        </p:nvPicPr>
        <p:blipFill rotWithShape="1">
          <a:blip r:embed="rId4">
            <a:extLst>
              <a:ext uri="{28A0092B-C50C-407E-A947-70E740481C1C}">
                <a14:useLocalDpi xmlns:a14="http://schemas.microsoft.com/office/drawing/2010/main" val="0"/>
              </a:ext>
            </a:extLst>
          </a:blip>
          <a:srcRect t="1846"/>
          <a:stretch/>
        </p:blipFill>
        <p:spPr bwMode="auto">
          <a:xfrm>
            <a:off x="595592" y="7674671"/>
            <a:ext cx="3284178" cy="2228348"/>
          </a:xfrm>
          <a:prstGeom prst="rect">
            <a:avLst/>
          </a:prstGeom>
          <a:noFill/>
          <a:ln>
            <a:noFill/>
          </a:ln>
          <a:extLst>
            <a:ext uri="{53640926-AAD7-44D8-BBD7-CCE9431645EC}">
              <a14:shadowObscured xmlns:a14="http://schemas.microsoft.com/office/drawing/2010/main"/>
            </a:ext>
          </a:extLst>
        </p:spPr>
      </p:pic>
      <p:sp>
        <p:nvSpPr>
          <p:cNvPr id="25" name="テキスト ボックス 24">
            <a:extLst>
              <a:ext uri="{FF2B5EF4-FFF2-40B4-BE49-F238E27FC236}">
                <a16:creationId xmlns:a16="http://schemas.microsoft.com/office/drawing/2014/main" id="{64C0A7CE-EAF1-B07B-DF7D-991C7D31B5EB}"/>
              </a:ext>
            </a:extLst>
          </p:cNvPr>
          <p:cNvSpPr txBox="1"/>
          <p:nvPr/>
        </p:nvSpPr>
        <p:spPr>
          <a:xfrm>
            <a:off x="837638" y="9828119"/>
            <a:ext cx="3048594"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3</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BNI</a:t>
            </a:r>
            <a:r>
              <a:rPr kumimoji="1" lang="ja-JP" altLang="en-US" sz="1000" dirty="0">
                <a:latin typeface="BIZ UDPゴシック" panose="020B0400000000000000" pitchFamily="50" charset="-128"/>
                <a:ea typeface="BIZ UDPゴシック" panose="020B0400000000000000" pitchFamily="50" charset="-128"/>
              </a:rPr>
              <a:t>強化</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根圏土壌からの</a:t>
            </a:r>
            <a:r>
              <a:rPr kumimoji="1" lang="en-US" altLang="ja-JP" sz="1000" dirty="0">
                <a:latin typeface="BIZ UDPゴシック" panose="020B0400000000000000" pitchFamily="50" charset="-128"/>
                <a:ea typeface="BIZ UDPゴシック" panose="020B0400000000000000" pitchFamily="50" charset="-128"/>
              </a:rPr>
              <a:t>N2O</a:t>
            </a:r>
            <a:r>
              <a:rPr kumimoji="1" lang="ja-JP" altLang="en-US" sz="1000" dirty="0">
                <a:latin typeface="BIZ UDPゴシック" panose="020B0400000000000000" pitchFamily="50" charset="-128"/>
                <a:ea typeface="BIZ UDPゴシック" panose="020B0400000000000000" pitchFamily="50" charset="-128"/>
              </a:rPr>
              <a:t>排出量</a:t>
            </a:r>
          </a:p>
        </p:txBody>
      </p:sp>
      <p:pic>
        <p:nvPicPr>
          <p:cNvPr id="26" name="図 25">
            <a:extLst>
              <a:ext uri="{FF2B5EF4-FFF2-40B4-BE49-F238E27FC236}">
                <a16:creationId xmlns:a16="http://schemas.microsoft.com/office/drawing/2014/main" id="{39F4F5CF-79FC-E8F9-9380-2C1DC2C5DB92}"/>
              </a:ext>
            </a:extLst>
          </p:cNvPr>
          <p:cNvPicPr>
            <a:picLocks noChangeAspect="1"/>
          </p:cNvPicPr>
          <p:nvPr/>
        </p:nvPicPr>
        <p:blipFill rotWithShape="1">
          <a:blip r:embed="rId5">
            <a:extLst>
              <a:ext uri="{28A0092B-C50C-407E-A947-70E740481C1C}">
                <a14:useLocalDpi xmlns:a14="http://schemas.microsoft.com/office/drawing/2010/main" val="0"/>
              </a:ext>
            </a:extLst>
          </a:blip>
          <a:srcRect l="5139" t="8756" r="11599"/>
          <a:stretch/>
        </p:blipFill>
        <p:spPr bwMode="auto">
          <a:xfrm>
            <a:off x="3844627" y="5391743"/>
            <a:ext cx="3218212" cy="1970191"/>
          </a:xfrm>
          <a:prstGeom prst="rect">
            <a:avLst/>
          </a:prstGeom>
          <a:noFill/>
          <a:ln>
            <a:noFill/>
          </a:ln>
          <a:extLst>
            <a:ext uri="{53640926-AAD7-44D8-BBD7-CCE9431645EC}">
              <a14:shadowObscured xmlns:a14="http://schemas.microsoft.com/office/drawing/2010/main"/>
            </a:ext>
          </a:extLst>
        </p:spPr>
      </p:pic>
      <p:sp>
        <p:nvSpPr>
          <p:cNvPr id="27" name="テキスト ボックス 26">
            <a:extLst>
              <a:ext uri="{FF2B5EF4-FFF2-40B4-BE49-F238E27FC236}">
                <a16:creationId xmlns:a16="http://schemas.microsoft.com/office/drawing/2014/main" id="{159A052D-C32F-6350-56B9-62A4D9DD5944}"/>
              </a:ext>
            </a:extLst>
          </p:cNvPr>
          <p:cNvSpPr txBox="1"/>
          <p:nvPr/>
        </p:nvSpPr>
        <p:spPr>
          <a:xfrm>
            <a:off x="4370182" y="7311907"/>
            <a:ext cx="2517068"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　異なる施肥基準における子実収量</a:t>
            </a:r>
          </a:p>
        </p:txBody>
      </p:sp>
      <p:sp>
        <p:nvSpPr>
          <p:cNvPr id="28" name="テキスト ボックス 27">
            <a:extLst>
              <a:ext uri="{FF2B5EF4-FFF2-40B4-BE49-F238E27FC236}">
                <a16:creationId xmlns:a16="http://schemas.microsoft.com/office/drawing/2014/main" id="{E836EB9C-CCBE-EDE5-C059-25836F435EA6}"/>
              </a:ext>
            </a:extLst>
          </p:cNvPr>
          <p:cNvSpPr txBox="1"/>
          <p:nvPr/>
        </p:nvSpPr>
        <p:spPr>
          <a:xfrm>
            <a:off x="4141364" y="8014828"/>
            <a:ext cx="1886643" cy="254237"/>
          </a:xfrm>
          <a:prstGeom prst="rect">
            <a:avLst/>
          </a:prstGeom>
          <a:noFill/>
          <a:ln>
            <a:noFill/>
          </a:ln>
        </p:spPr>
        <p:txBody>
          <a:bodyPr wrap="square">
            <a:spAutoFit/>
          </a:bodyPr>
          <a:lstStyle/>
          <a:p>
            <a:r>
              <a:rPr kumimoji="1" lang="ja-JP" altLang="en-US" sz="1052" dirty="0">
                <a:latin typeface="Arial Nova" panose="020B0504020202020204" pitchFamily="34" charset="0"/>
                <a:ea typeface="BIZ UDPゴシック" panose="020B0400000000000000" pitchFamily="50" charset="-128"/>
              </a:rPr>
              <a:t>技術の詳細</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71522975-74A8-BB4E-2B75-7B0200206FE8}"/>
              </a:ext>
            </a:extLst>
          </p:cNvPr>
          <p:cNvSpPr txBox="1"/>
          <p:nvPr/>
        </p:nvSpPr>
        <p:spPr>
          <a:xfrm>
            <a:off x="4958847" y="8213291"/>
            <a:ext cx="1950143" cy="416140"/>
          </a:xfrm>
          <a:prstGeom prst="rect">
            <a:avLst/>
          </a:prstGeom>
          <a:noFill/>
          <a:ln>
            <a:noFill/>
          </a:ln>
        </p:spPr>
        <p:txBody>
          <a:bodyPr wrap="square">
            <a:spAutoFit/>
          </a:bodyPr>
          <a:lstStyle/>
          <a:p>
            <a:r>
              <a:rPr kumimoji="1" lang="zh-TW" altLang="en-US" sz="1052" dirty="0">
                <a:latin typeface="Arial Nova" panose="020B0504020202020204" pitchFamily="34" charset="0"/>
                <a:ea typeface="BIZ UDPゴシック" panose="020B0400000000000000" pitchFamily="50" charset="-128"/>
              </a:rPr>
              <a:t>国際農林水産業研究成果情報</a:t>
            </a:r>
            <a:endParaRPr kumimoji="1" lang="en-US" altLang="zh-TW" sz="1052" dirty="0">
              <a:latin typeface="Arial Nova" panose="020B0504020202020204" pitchFamily="34" charset="0"/>
              <a:ea typeface="BIZ UDPゴシック" panose="020B0400000000000000" pitchFamily="50" charset="-128"/>
            </a:endParaRPr>
          </a:p>
          <a:p>
            <a:r>
              <a:rPr kumimoji="1" lang="ja-JP" altLang="en-US" sz="1052" dirty="0">
                <a:latin typeface="Arial Nova" panose="020B0504020202020204" pitchFamily="34" charset="0"/>
                <a:ea typeface="BIZ UDPゴシック" panose="020B0400000000000000" pitchFamily="50" charset="-128"/>
              </a:rPr>
              <a:t>（令和</a:t>
            </a:r>
            <a:r>
              <a:rPr kumimoji="1" lang="en-US" altLang="ja-JP" sz="1052" dirty="0">
                <a:latin typeface="Arial Nova" panose="020B0504020202020204" pitchFamily="34" charset="0"/>
                <a:ea typeface="BIZ UDPゴシック" panose="020B0400000000000000" pitchFamily="50" charset="-128"/>
              </a:rPr>
              <a:t>3</a:t>
            </a:r>
            <a:r>
              <a:rPr kumimoji="1" lang="ja-JP" altLang="en-US" sz="1052" dirty="0">
                <a:latin typeface="Arial Nova" panose="020B0504020202020204" pitchFamily="34" charset="0"/>
                <a:ea typeface="BIZ UDPゴシック" panose="020B0400000000000000" pitchFamily="50" charset="-128"/>
              </a:rPr>
              <a:t>年度）</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pic>
        <p:nvPicPr>
          <p:cNvPr id="89" name="図 88" descr="QR コード&#10;&#10;自動的に生成された説明">
            <a:extLst>
              <a:ext uri="{FF2B5EF4-FFF2-40B4-BE49-F238E27FC236}">
                <a16:creationId xmlns:a16="http://schemas.microsoft.com/office/drawing/2014/main" id="{23EB80FE-37A4-8F6E-60D4-7FEC73706C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7134" y="8207125"/>
            <a:ext cx="900000" cy="900000"/>
          </a:xfrm>
          <a:prstGeom prst="rect">
            <a:avLst/>
          </a:prstGeom>
        </p:spPr>
      </p:pic>
      <p:sp>
        <p:nvSpPr>
          <p:cNvPr id="98" name="テキスト ボックス 97">
            <a:extLst>
              <a:ext uri="{FF2B5EF4-FFF2-40B4-BE49-F238E27FC236}">
                <a16:creationId xmlns:a16="http://schemas.microsoft.com/office/drawing/2014/main" id="{C9157074-F9AC-9624-29ED-CD0671210F65}"/>
              </a:ext>
            </a:extLst>
          </p:cNvPr>
          <p:cNvSpPr txBox="1"/>
          <p:nvPr/>
        </p:nvSpPr>
        <p:spPr>
          <a:xfrm>
            <a:off x="650114" y="5044943"/>
            <a:ext cx="2236905" cy="261610"/>
          </a:xfrm>
          <a:prstGeom prst="rect">
            <a:avLst/>
          </a:prstGeom>
          <a:noFill/>
        </p:spPr>
        <p:txBody>
          <a:bodyPr wrap="square" rtlCol="0">
            <a:spAutoFit/>
          </a:bodyPr>
          <a:lstStyle/>
          <a:p>
            <a:pPr algn="just"/>
            <a:r>
              <a:rPr lang="ja-JP" altLang="en-US" sz="1100" kern="100" dirty="0">
                <a:latin typeface="Arial Nova" panose="020B0504020202020204" pitchFamily="34" charset="0"/>
                <a:ea typeface="游明朝" panose="02020400000000000000" pitchFamily="18" charset="-128"/>
                <a:cs typeface="Times New Roman" panose="02020603050405020304" pitchFamily="18" charset="0"/>
              </a:rPr>
              <a:t>* </a:t>
            </a:r>
            <a:r>
              <a:rPr lang="en-US" altLang="ja-JP" sz="1100" kern="100" dirty="0">
                <a:latin typeface="Arial Nova" panose="020B0504020202020204" pitchFamily="34" charset="0"/>
                <a:ea typeface="游明朝" panose="02020400000000000000" pitchFamily="18" charset="-128"/>
                <a:cs typeface="Arial" panose="020B0604020202020204" pitchFamily="34" charset="0"/>
              </a:rPr>
              <a:t>Biological Nitrification Inhibition</a:t>
            </a:r>
            <a:endParaRPr lang="ja-JP" altLang="ja-JP" sz="1100" kern="100" dirty="0">
              <a:latin typeface="Arial Nova" panose="020B0504020202020204" pitchFamily="34" charset="0"/>
              <a:ea typeface="游明朝" panose="02020400000000000000" pitchFamily="18"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F4156875-7CF5-69A1-D04F-7A7FCC9866E9}"/>
              </a:ext>
            </a:extLst>
          </p:cNvPr>
          <p:cNvSpPr txBox="1"/>
          <p:nvPr/>
        </p:nvSpPr>
        <p:spPr>
          <a:xfrm>
            <a:off x="7721600" y="6386328"/>
            <a:ext cx="2241550" cy="738664"/>
          </a:xfrm>
          <a:prstGeom prst="rect">
            <a:avLst/>
          </a:prstGeom>
          <a:noFill/>
        </p:spPr>
        <p:txBody>
          <a:bodyPr wrap="square" rtlCol="0">
            <a:spAutoFit/>
          </a:bodyPr>
          <a:lstStyle/>
          <a:p>
            <a:r>
              <a:rPr kumimoji="1" lang="ja-JP" altLang="en-US" sz="1400" dirty="0"/>
              <a:t>図表キャプション</a:t>
            </a:r>
            <a:endParaRPr kumimoji="1" lang="en-US" altLang="ja-JP" sz="1400" dirty="0"/>
          </a:p>
          <a:p>
            <a:r>
              <a:rPr kumimoji="1" lang="en-US" altLang="ja-JP" sz="1400" dirty="0"/>
              <a:t>10p</a:t>
            </a:r>
            <a:r>
              <a:rPr kumimoji="1" lang="ja-JP" altLang="en-US" sz="1400" dirty="0"/>
              <a:t>、行間は</a:t>
            </a:r>
            <a:r>
              <a:rPr kumimoji="1" lang="en-US" altLang="ja-JP" sz="1400" dirty="0"/>
              <a:t>1</a:t>
            </a:r>
            <a:r>
              <a:rPr kumimoji="1" lang="ja-JP" altLang="en-US" sz="1400" dirty="0"/>
              <a:t>倍で固定</a:t>
            </a:r>
            <a:endParaRPr kumimoji="1" lang="en-US" altLang="ja-JP" sz="1400" dirty="0"/>
          </a:p>
          <a:p>
            <a:r>
              <a:rPr kumimoji="1" lang="ja-JP" altLang="en-US" sz="1400" dirty="0"/>
              <a:t>両端揃え</a:t>
            </a:r>
          </a:p>
        </p:txBody>
      </p:sp>
      <p:sp>
        <p:nvSpPr>
          <p:cNvPr id="7" name="テキスト ボックス 6">
            <a:extLst>
              <a:ext uri="{FF2B5EF4-FFF2-40B4-BE49-F238E27FC236}">
                <a16:creationId xmlns:a16="http://schemas.microsoft.com/office/drawing/2014/main" id="{04D43615-CC55-E5B4-2531-DFB940D791BE}"/>
              </a:ext>
            </a:extLst>
          </p:cNvPr>
          <p:cNvSpPr txBox="1"/>
          <p:nvPr/>
        </p:nvSpPr>
        <p:spPr>
          <a:xfrm>
            <a:off x="7586381" y="7716461"/>
            <a:ext cx="2241550" cy="1384995"/>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URL</a:t>
            </a:r>
            <a:r>
              <a:rPr kumimoji="1" lang="ja-JP" altLang="en-US" sz="1400" dirty="0">
                <a:latin typeface="Segoe UI" panose="020B0502040204020203" pitchFamily="34" charset="0"/>
                <a:cs typeface="Segoe UI" panose="020B0502040204020203" pitchFamily="34" charset="0"/>
              </a:rPr>
              <a:t>と</a:t>
            </a:r>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コードを併記。</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コードは次で生成可。</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https://m.qrqrq.com/</a:t>
            </a:r>
          </a:p>
          <a:p>
            <a:r>
              <a:rPr kumimoji="1" lang="ja-JP" altLang="en-US" sz="1400" dirty="0">
                <a:latin typeface="Segoe UI" panose="020B0502040204020203" pitchFamily="34" charset="0"/>
                <a:cs typeface="Segoe UI" panose="020B0502040204020203" pitchFamily="34" charset="0"/>
              </a:rPr>
              <a:t>位置は図表に合わせて左右どちらに寄せても良い。</a:t>
            </a:r>
          </a:p>
        </p:txBody>
      </p:sp>
      <p:sp>
        <p:nvSpPr>
          <p:cNvPr id="41" name="テキスト ボックス 40">
            <a:extLst>
              <a:ext uri="{FF2B5EF4-FFF2-40B4-BE49-F238E27FC236}">
                <a16:creationId xmlns:a16="http://schemas.microsoft.com/office/drawing/2014/main" id="{858E5CD8-53D3-C85F-BB61-631A759ACF7D}"/>
              </a:ext>
            </a:extLst>
          </p:cNvPr>
          <p:cNvSpPr txBox="1"/>
          <p:nvPr/>
        </p:nvSpPr>
        <p:spPr>
          <a:xfrm>
            <a:off x="-4609849" y="216384"/>
            <a:ext cx="3895839" cy="523220"/>
          </a:xfrm>
          <a:prstGeom prst="rect">
            <a:avLst/>
          </a:prstGeom>
          <a:noFill/>
        </p:spPr>
        <p:txBody>
          <a:bodyPr wrap="square" rtlCol="0">
            <a:spAutoFit/>
          </a:bodyPr>
          <a:lstStyle/>
          <a:p>
            <a:r>
              <a:rPr kumimoji="1" lang="ja-JP" altLang="en-US" sz="1400" dirty="0"/>
              <a:t>対象とする食料サプライチェーンの段階に合わせて、</a:t>
            </a:r>
            <a:r>
              <a:rPr kumimoji="1" lang="en-US" altLang="ja-JP" sz="1400" dirty="0"/>
              <a:t>(a)</a:t>
            </a:r>
            <a:r>
              <a:rPr kumimoji="1" lang="ja-JP" altLang="en-US" sz="1400" dirty="0"/>
              <a:t>～</a:t>
            </a:r>
            <a:r>
              <a:rPr kumimoji="1" lang="en-US" altLang="ja-JP" sz="1400" dirty="0"/>
              <a:t>(d)</a:t>
            </a:r>
            <a:r>
              <a:rPr kumimoji="1" lang="ja-JP" altLang="en-US" sz="1400" dirty="0"/>
              <a:t>の１つをセットで使用</a:t>
            </a:r>
            <a:endParaRPr kumimoji="1" lang="en-US" altLang="ja-JP" sz="1400" dirty="0"/>
          </a:p>
        </p:txBody>
      </p:sp>
      <p:sp>
        <p:nvSpPr>
          <p:cNvPr id="42" name="右中かっこ 41">
            <a:extLst>
              <a:ext uri="{FF2B5EF4-FFF2-40B4-BE49-F238E27FC236}">
                <a16:creationId xmlns:a16="http://schemas.microsoft.com/office/drawing/2014/main" id="{907DBE3A-DA5B-5B2B-BD30-14914C1DE295}"/>
              </a:ext>
            </a:extLst>
          </p:cNvPr>
          <p:cNvSpPr/>
          <p:nvPr/>
        </p:nvSpPr>
        <p:spPr>
          <a:xfrm>
            <a:off x="-1866096" y="738921"/>
            <a:ext cx="2350714" cy="1854803"/>
          </a:xfrm>
          <a:prstGeom prst="rightBrace">
            <a:avLst>
              <a:gd name="adj1" fmla="val 8333"/>
              <a:gd name="adj2" fmla="val 60905"/>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1D59FC6B-A2E9-FB48-DDAE-14ACB429B829}"/>
              </a:ext>
            </a:extLst>
          </p:cNvPr>
          <p:cNvSpPr txBox="1"/>
          <p:nvPr/>
        </p:nvSpPr>
        <p:spPr>
          <a:xfrm>
            <a:off x="-4265876" y="803308"/>
            <a:ext cx="437584" cy="307777"/>
          </a:xfrm>
          <a:prstGeom prst="rect">
            <a:avLst/>
          </a:prstGeom>
          <a:noFill/>
        </p:spPr>
        <p:txBody>
          <a:bodyPr wrap="square" rtlCol="0">
            <a:spAutoFit/>
          </a:bodyPr>
          <a:lstStyle/>
          <a:p>
            <a:r>
              <a:rPr kumimoji="1" lang="en-US" altLang="ja-JP" sz="1400" dirty="0"/>
              <a:t>(a)</a:t>
            </a:r>
          </a:p>
        </p:txBody>
      </p:sp>
      <p:sp>
        <p:nvSpPr>
          <p:cNvPr id="44" name="テキスト ボックス 43">
            <a:extLst>
              <a:ext uri="{FF2B5EF4-FFF2-40B4-BE49-F238E27FC236}">
                <a16:creationId xmlns:a16="http://schemas.microsoft.com/office/drawing/2014/main" id="{F2A26D88-EF68-E574-8057-CF7EBF13D769}"/>
              </a:ext>
            </a:extLst>
          </p:cNvPr>
          <p:cNvSpPr txBox="1"/>
          <p:nvPr/>
        </p:nvSpPr>
        <p:spPr>
          <a:xfrm>
            <a:off x="-4261393" y="1278436"/>
            <a:ext cx="437584" cy="307777"/>
          </a:xfrm>
          <a:prstGeom prst="rect">
            <a:avLst/>
          </a:prstGeom>
          <a:noFill/>
        </p:spPr>
        <p:txBody>
          <a:bodyPr wrap="square" rtlCol="0">
            <a:spAutoFit/>
          </a:bodyPr>
          <a:lstStyle/>
          <a:p>
            <a:r>
              <a:rPr kumimoji="1" lang="en-US" altLang="ja-JP" sz="1400" dirty="0"/>
              <a:t>(b)</a:t>
            </a:r>
          </a:p>
        </p:txBody>
      </p:sp>
      <p:sp>
        <p:nvSpPr>
          <p:cNvPr id="45" name="テキスト ボックス 44">
            <a:extLst>
              <a:ext uri="{FF2B5EF4-FFF2-40B4-BE49-F238E27FC236}">
                <a16:creationId xmlns:a16="http://schemas.microsoft.com/office/drawing/2014/main" id="{FA24BC05-AE52-7A99-1C61-34967BEA6E1A}"/>
              </a:ext>
            </a:extLst>
          </p:cNvPr>
          <p:cNvSpPr txBox="1"/>
          <p:nvPr/>
        </p:nvSpPr>
        <p:spPr>
          <a:xfrm>
            <a:off x="-4261393" y="1762528"/>
            <a:ext cx="437584" cy="307777"/>
          </a:xfrm>
          <a:prstGeom prst="rect">
            <a:avLst/>
          </a:prstGeom>
          <a:noFill/>
        </p:spPr>
        <p:txBody>
          <a:bodyPr wrap="square" rtlCol="0">
            <a:spAutoFit/>
          </a:bodyPr>
          <a:lstStyle/>
          <a:p>
            <a:r>
              <a:rPr kumimoji="1" lang="en-US" altLang="ja-JP" sz="1400" dirty="0"/>
              <a:t>(c)</a:t>
            </a:r>
          </a:p>
        </p:txBody>
      </p:sp>
      <p:sp>
        <p:nvSpPr>
          <p:cNvPr id="46" name="テキスト ボックス 45">
            <a:extLst>
              <a:ext uri="{FF2B5EF4-FFF2-40B4-BE49-F238E27FC236}">
                <a16:creationId xmlns:a16="http://schemas.microsoft.com/office/drawing/2014/main" id="{EE86797B-62FD-F0D0-1CF2-1BB269997F18}"/>
              </a:ext>
            </a:extLst>
          </p:cNvPr>
          <p:cNvSpPr txBox="1"/>
          <p:nvPr/>
        </p:nvSpPr>
        <p:spPr>
          <a:xfrm>
            <a:off x="-4270357" y="2264550"/>
            <a:ext cx="437584" cy="307777"/>
          </a:xfrm>
          <a:prstGeom prst="rect">
            <a:avLst/>
          </a:prstGeom>
          <a:noFill/>
        </p:spPr>
        <p:txBody>
          <a:bodyPr wrap="square" rtlCol="0">
            <a:spAutoFit/>
          </a:bodyPr>
          <a:lstStyle/>
          <a:p>
            <a:r>
              <a:rPr kumimoji="1" lang="en-US" altLang="ja-JP" sz="1400" dirty="0"/>
              <a:t>(d)</a:t>
            </a:r>
          </a:p>
        </p:txBody>
      </p:sp>
      <p:sp>
        <p:nvSpPr>
          <p:cNvPr id="47" name="矢印: 五方向 46">
            <a:extLst>
              <a:ext uri="{FF2B5EF4-FFF2-40B4-BE49-F238E27FC236}">
                <a16:creationId xmlns:a16="http://schemas.microsoft.com/office/drawing/2014/main" id="{7BB3338C-CA19-AA23-06DF-4102962B3DDF}"/>
              </a:ext>
            </a:extLst>
          </p:cNvPr>
          <p:cNvSpPr/>
          <p:nvPr/>
        </p:nvSpPr>
        <p:spPr>
          <a:xfrm>
            <a:off x="-3646548" y="806504"/>
            <a:ext cx="828000" cy="288000"/>
          </a:xfrm>
          <a:prstGeom prst="homePlate">
            <a:avLst>
              <a:gd name="adj" fmla="val 3354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調達</a:t>
            </a:r>
          </a:p>
        </p:txBody>
      </p:sp>
      <p:sp>
        <p:nvSpPr>
          <p:cNvPr id="48" name="矢印: 五方向 47">
            <a:extLst>
              <a:ext uri="{FF2B5EF4-FFF2-40B4-BE49-F238E27FC236}">
                <a16:creationId xmlns:a16="http://schemas.microsoft.com/office/drawing/2014/main" id="{73DDF619-C654-56E0-C3EA-C52710057D2D}"/>
              </a:ext>
            </a:extLst>
          </p:cNvPr>
          <p:cNvSpPr/>
          <p:nvPr/>
        </p:nvSpPr>
        <p:spPr>
          <a:xfrm>
            <a:off x="-2520319" y="806504"/>
            <a:ext cx="828000" cy="288000"/>
          </a:xfrm>
          <a:prstGeom prst="homePlate">
            <a:avLst>
              <a:gd name="adj" fmla="val 335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49" name="矢印: 五方向 48">
            <a:extLst>
              <a:ext uri="{FF2B5EF4-FFF2-40B4-BE49-F238E27FC236}">
                <a16:creationId xmlns:a16="http://schemas.microsoft.com/office/drawing/2014/main" id="{1E3748F5-7412-5293-4573-1A049069A2CD}"/>
              </a:ext>
            </a:extLst>
          </p:cNvPr>
          <p:cNvSpPr/>
          <p:nvPr/>
        </p:nvSpPr>
        <p:spPr>
          <a:xfrm>
            <a:off x="-3661890" y="1762481"/>
            <a:ext cx="828000" cy="288000"/>
          </a:xfrm>
          <a:prstGeom prst="homePlate">
            <a:avLst>
              <a:gd name="adj" fmla="val 335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加工・流通</a:t>
            </a:r>
          </a:p>
        </p:txBody>
      </p:sp>
      <p:sp>
        <p:nvSpPr>
          <p:cNvPr id="50" name="矢印: 五方向 49">
            <a:extLst>
              <a:ext uri="{FF2B5EF4-FFF2-40B4-BE49-F238E27FC236}">
                <a16:creationId xmlns:a16="http://schemas.microsoft.com/office/drawing/2014/main" id="{4A6A3585-C8FE-C74D-D939-EBDDBB72D55B}"/>
              </a:ext>
            </a:extLst>
          </p:cNvPr>
          <p:cNvSpPr/>
          <p:nvPr/>
        </p:nvSpPr>
        <p:spPr>
          <a:xfrm>
            <a:off x="-2523303" y="1762481"/>
            <a:ext cx="828000" cy="288000"/>
          </a:xfrm>
          <a:prstGeom prst="homePlate">
            <a:avLst>
              <a:gd name="adj" fmla="val 33547"/>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51" name="矢印: 五方向 50">
            <a:extLst>
              <a:ext uri="{FF2B5EF4-FFF2-40B4-BE49-F238E27FC236}">
                <a16:creationId xmlns:a16="http://schemas.microsoft.com/office/drawing/2014/main" id="{53710101-36B3-EA95-6F63-CA518E9C91A2}"/>
              </a:ext>
            </a:extLst>
          </p:cNvPr>
          <p:cNvSpPr/>
          <p:nvPr/>
        </p:nvSpPr>
        <p:spPr>
          <a:xfrm>
            <a:off x="-3646548" y="2224930"/>
            <a:ext cx="828000" cy="288000"/>
          </a:xfrm>
          <a:prstGeom prst="homePlate">
            <a:avLst>
              <a:gd name="adj" fmla="val 33547"/>
            </a:avLst>
          </a:prstGeom>
          <a:solidFill>
            <a:srgbClr val="FF4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消費</a:t>
            </a:r>
          </a:p>
        </p:txBody>
      </p:sp>
      <p:sp>
        <p:nvSpPr>
          <p:cNvPr id="52" name="矢印: 五方向 51">
            <a:extLst>
              <a:ext uri="{FF2B5EF4-FFF2-40B4-BE49-F238E27FC236}">
                <a16:creationId xmlns:a16="http://schemas.microsoft.com/office/drawing/2014/main" id="{105861F0-C533-2FFE-AFB1-3229C2157AEF}"/>
              </a:ext>
            </a:extLst>
          </p:cNvPr>
          <p:cNvSpPr/>
          <p:nvPr/>
        </p:nvSpPr>
        <p:spPr>
          <a:xfrm>
            <a:off x="-2523303" y="2224930"/>
            <a:ext cx="828000" cy="288000"/>
          </a:xfrm>
          <a:prstGeom prst="homePlate">
            <a:avLst>
              <a:gd name="adj" fmla="val 33547"/>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53" name="矢印: 五方向 52">
            <a:extLst>
              <a:ext uri="{FF2B5EF4-FFF2-40B4-BE49-F238E27FC236}">
                <a16:creationId xmlns:a16="http://schemas.microsoft.com/office/drawing/2014/main" id="{58F57FB0-8D7A-5FE2-237E-846C05B454BD}"/>
              </a:ext>
            </a:extLst>
          </p:cNvPr>
          <p:cNvSpPr/>
          <p:nvPr/>
        </p:nvSpPr>
        <p:spPr>
          <a:xfrm>
            <a:off x="-3635298" y="1296243"/>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54" name="矢印: 五方向 53">
            <a:extLst>
              <a:ext uri="{FF2B5EF4-FFF2-40B4-BE49-F238E27FC236}">
                <a16:creationId xmlns:a16="http://schemas.microsoft.com/office/drawing/2014/main" id="{69509DE5-1808-1D62-FD9F-458A91203075}"/>
              </a:ext>
            </a:extLst>
          </p:cNvPr>
          <p:cNvSpPr/>
          <p:nvPr/>
        </p:nvSpPr>
        <p:spPr>
          <a:xfrm>
            <a:off x="-2516808" y="1292291"/>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13" name="テキスト ボックス 12">
            <a:extLst>
              <a:ext uri="{FF2B5EF4-FFF2-40B4-BE49-F238E27FC236}">
                <a16:creationId xmlns:a16="http://schemas.microsoft.com/office/drawing/2014/main" id="{AB95B6D5-0704-0A49-7262-C76D69745149}"/>
              </a:ext>
            </a:extLst>
          </p:cNvPr>
          <p:cNvSpPr txBox="1"/>
          <p:nvPr/>
        </p:nvSpPr>
        <p:spPr>
          <a:xfrm>
            <a:off x="-2581890" y="4988097"/>
            <a:ext cx="2508906" cy="523220"/>
          </a:xfrm>
          <a:prstGeom prst="rect">
            <a:avLst/>
          </a:prstGeom>
          <a:noFill/>
        </p:spPr>
        <p:txBody>
          <a:bodyPr wrap="square" rtlCol="0">
            <a:spAutoFit/>
          </a:bodyPr>
          <a:lstStyle/>
          <a:p>
            <a:r>
              <a:rPr kumimoji="1" lang="ja-JP" altLang="en-US" sz="1400" dirty="0"/>
              <a:t>専門用語を使う必要があれば、近傍に注釈を入れる。</a:t>
            </a:r>
            <a:endParaRPr kumimoji="1" lang="en-US" altLang="ja-JP" sz="1400" dirty="0"/>
          </a:p>
        </p:txBody>
      </p:sp>
      <p:cxnSp>
        <p:nvCxnSpPr>
          <p:cNvPr id="14" name="直線矢印コネクタ 13">
            <a:extLst>
              <a:ext uri="{FF2B5EF4-FFF2-40B4-BE49-F238E27FC236}">
                <a16:creationId xmlns:a16="http://schemas.microsoft.com/office/drawing/2014/main" id="{E0157A0A-DB24-FE3A-D203-169C466AF819}"/>
              </a:ext>
            </a:extLst>
          </p:cNvPr>
          <p:cNvCxnSpPr>
            <a:cxnSpLocks/>
          </p:cNvCxnSpPr>
          <p:nvPr/>
        </p:nvCxnSpPr>
        <p:spPr>
          <a:xfrm>
            <a:off x="19717" y="4321616"/>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719315DB-8F1A-93EF-EF9C-6F68E20A1BDF}"/>
              </a:ext>
            </a:extLst>
          </p:cNvPr>
          <p:cNvSpPr txBox="1"/>
          <p:nvPr/>
        </p:nvSpPr>
        <p:spPr>
          <a:xfrm>
            <a:off x="-2102808" y="4060006"/>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6" name="直線矢印コネクタ 15">
            <a:extLst>
              <a:ext uri="{FF2B5EF4-FFF2-40B4-BE49-F238E27FC236}">
                <a16:creationId xmlns:a16="http://schemas.microsoft.com/office/drawing/2014/main" id="{4B955A40-3C5B-28B1-1B10-14F65E8E19DB}"/>
              </a:ext>
            </a:extLst>
          </p:cNvPr>
          <p:cNvCxnSpPr>
            <a:cxnSpLocks/>
          </p:cNvCxnSpPr>
          <p:nvPr/>
        </p:nvCxnSpPr>
        <p:spPr>
          <a:xfrm>
            <a:off x="7012256" y="2013538"/>
            <a:ext cx="54477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FC4B224-0C80-A173-04F5-9F2BCA8AC2E0}"/>
              </a:ext>
            </a:extLst>
          </p:cNvPr>
          <p:cNvSpPr txBox="1"/>
          <p:nvPr/>
        </p:nvSpPr>
        <p:spPr>
          <a:xfrm>
            <a:off x="7611052" y="1840519"/>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8" name="直線矢印コネクタ 17">
            <a:extLst>
              <a:ext uri="{FF2B5EF4-FFF2-40B4-BE49-F238E27FC236}">
                <a16:creationId xmlns:a16="http://schemas.microsoft.com/office/drawing/2014/main" id="{013DA1BD-5BCE-EAE3-B918-DAB3BFFAC162}"/>
              </a:ext>
            </a:extLst>
          </p:cNvPr>
          <p:cNvCxnSpPr>
            <a:cxnSpLocks/>
          </p:cNvCxnSpPr>
          <p:nvPr/>
        </p:nvCxnSpPr>
        <p:spPr>
          <a:xfrm flipV="1">
            <a:off x="3797727" y="0"/>
            <a:ext cx="0" cy="320553"/>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CC04EC0E-0A0E-F1DE-70AD-D88017F19AAE}"/>
              </a:ext>
            </a:extLst>
          </p:cNvPr>
          <p:cNvCxnSpPr>
            <a:cxnSpLocks/>
          </p:cNvCxnSpPr>
          <p:nvPr/>
        </p:nvCxnSpPr>
        <p:spPr>
          <a:xfrm flipV="1">
            <a:off x="6316801" y="10143585"/>
            <a:ext cx="0" cy="54000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B620B2D-6E2B-72A6-35F3-5C00090B79B8}"/>
              </a:ext>
            </a:extLst>
          </p:cNvPr>
          <p:cNvSpPr txBox="1"/>
          <p:nvPr/>
        </p:nvSpPr>
        <p:spPr>
          <a:xfrm>
            <a:off x="7535208" y="10113152"/>
            <a:ext cx="2241550" cy="523220"/>
          </a:xfrm>
          <a:prstGeom prst="rect">
            <a:avLst/>
          </a:prstGeom>
          <a:noFill/>
        </p:spPr>
        <p:txBody>
          <a:bodyPr wrap="square" rtlCol="0">
            <a:spAutoFit/>
          </a:bodyPr>
          <a:lstStyle/>
          <a:p>
            <a:r>
              <a:rPr kumimoji="1" lang="ja-JP" altLang="en-US" sz="1400" dirty="0"/>
              <a:t>下余白は</a:t>
            </a:r>
            <a:r>
              <a:rPr kumimoji="1" lang="en-US" altLang="ja-JP" sz="1400" dirty="0"/>
              <a:t>15mm</a:t>
            </a:r>
            <a:r>
              <a:rPr kumimoji="1" lang="ja-JP" altLang="en-US" sz="1400" dirty="0"/>
              <a:t>確保</a:t>
            </a:r>
            <a:endParaRPr kumimoji="1" lang="en-US" altLang="ja-JP" sz="1400" dirty="0"/>
          </a:p>
          <a:p>
            <a:r>
              <a:rPr kumimoji="1" lang="ja-JP" altLang="en-US" sz="1400" dirty="0"/>
              <a:t>（ページ番号挿入予定）</a:t>
            </a:r>
            <a:endParaRPr kumimoji="1" lang="en-US" altLang="ja-JP" sz="1400" dirty="0"/>
          </a:p>
        </p:txBody>
      </p:sp>
      <p:sp>
        <p:nvSpPr>
          <p:cNvPr id="36" name="テキスト ボックス 35">
            <a:extLst>
              <a:ext uri="{FF2B5EF4-FFF2-40B4-BE49-F238E27FC236}">
                <a16:creationId xmlns:a16="http://schemas.microsoft.com/office/drawing/2014/main" id="{7C300138-BC00-9514-A9B5-E1E357D1D243}"/>
              </a:ext>
            </a:extLst>
          </p:cNvPr>
          <p:cNvSpPr txBox="1"/>
          <p:nvPr/>
        </p:nvSpPr>
        <p:spPr>
          <a:xfrm>
            <a:off x="8054788" y="1067420"/>
            <a:ext cx="3446182" cy="523220"/>
          </a:xfrm>
          <a:prstGeom prst="rect">
            <a:avLst/>
          </a:prstGeom>
          <a:noFill/>
        </p:spPr>
        <p:txBody>
          <a:bodyPr wrap="square" rtlCol="0">
            <a:spAutoFit/>
          </a:bodyPr>
          <a:lstStyle/>
          <a:p>
            <a:r>
              <a:rPr kumimoji="1" lang="ja-JP" altLang="en-US" sz="1400" dirty="0"/>
              <a:t>タイトルのフォントは</a:t>
            </a:r>
            <a:r>
              <a:rPr kumimoji="1" lang="en-US" altLang="ja-JP" sz="1400" dirty="0"/>
              <a:t>20p</a:t>
            </a:r>
          </a:p>
          <a:p>
            <a:r>
              <a:rPr kumimoji="1" lang="ja-JP" altLang="en-US" sz="1400" dirty="0"/>
              <a:t>和文タイトルは下揃えで２行に収める</a:t>
            </a:r>
            <a:endParaRPr kumimoji="1" lang="en-US" altLang="ja-JP" sz="1400" dirty="0"/>
          </a:p>
        </p:txBody>
      </p:sp>
      <p:sp>
        <p:nvSpPr>
          <p:cNvPr id="39" name="右中かっこ 38">
            <a:extLst>
              <a:ext uri="{FF2B5EF4-FFF2-40B4-BE49-F238E27FC236}">
                <a16:creationId xmlns:a16="http://schemas.microsoft.com/office/drawing/2014/main" id="{2A1D585A-39F5-8833-BF7D-FB40DD192A30}"/>
              </a:ext>
            </a:extLst>
          </p:cNvPr>
          <p:cNvSpPr/>
          <p:nvPr/>
        </p:nvSpPr>
        <p:spPr>
          <a:xfrm>
            <a:off x="7705165" y="0"/>
            <a:ext cx="349623" cy="141164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C93FCB96-815B-3A9A-2CCC-276A93F085CF}"/>
              </a:ext>
            </a:extLst>
          </p:cNvPr>
          <p:cNvSpPr txBox="1"/>
          <p:nvPr/>
        </p:nvSpPr>
        <p:spPr>
          <a:xfrm>
            <a:off x="8054788" y="547911"/>
            <a:ext cx="2443701" cy="307777"/>
          </a:xfrm>
          <a:prstGeom prst="rect">
            <a:avLst/>
          </a:prstGeom>
          <a:noFill/>
          <a:ln>
            <a:noFill/>
          </a:ln>
        </p:spPr>
        <p:txBody>
          <a:bodyPr wrap="square" rtlCol="0">
            <a:spAutoFit/>
          </a:bodyPr>
          <a:lstStyle/>
          <a:p>
            <a:r>
              <a:rPr kumimoji="1" lang="ja-JP" altLang="en-US" sz="1400" dirty="0"/>
              <a:t>タイトル領域</a:t>
            </a:r>
            <a:r>
              <a:rPr kumimoji="1" lang="en-US" altLang="ja-JP" sz="1400" dirty="0"/>
              <a:t>4cm</a:t>
            </a:r>
            <a:endParaRPr kumimoji="1" lang="ja-JP" altLang="en-US" sz="1400" dirty="0"/>
          </a:p>
        </p:txBody>
      </p:sp>
      <p:sp>
        <p:nvSpPr>
          <p:cNvPr id="55" name="テキスト ボックス 54">
            <a:extLst>
              <a:ext uri="{FF2B5EF4-FFF2-40B4-BE49-F238E27FC236}">
                <a16:creationId xmlns:a16="http://schemas.microsoft.com/office/drawing/2014/main" id="{A4DC9A33-B935-1EC8-97CA-E92499D2A9A3}"/>
              </a:ext>
            </a:extLst>
          </p:cNvPr>
          <p:cNvSpPr txBox="1"/>
          <p:nvPr/>
        </p:nvSpPr>
        <p:spPr>
          <a:xfrm>
            <a:off x="-2661930" y="3093381"/>
            <a:ext cx="2508906" cy="523220"/>
          </a:xfrm>
          <a:prstGeom prst="rect">
            <a:avLst/>
          </a:prstGeom>
          <a:noFill/>
        </p:spPr>
        <p:txBody>
          <a:bodyPr wrap="square" rtlCol="0">
            <a:spAutoFit/>
          </a:bodyPr>
          <a:lstStyle/>
          <a:p>
            <a:r>
              <a:rPr kumimoji="1" lang="ja-JP" altLang="en-US" sz="1400" dirty="0"/>
              <a:t>日本語版では、段落の始めは１文字下げる。</a:t>
            </a:r>
            <a:endParaRPr kumimoji="1" lang="en-US" altLang="ja-JP" sz="1400" dirty="0"/>
          </a:p>
        </p:txBody>
      </p:sp>
      <p:cxnSp>
        <p:nvCxnSpPr>
          <p:cNvPr id="56" name="直線コネクタ 55">
            <a:extLst>
              <a:ext uri="{FF2B5EF4-FFF2-40B4-BE49-F238E27FC236}">
                <a16:creationId xmlns:a16="http://schemas.microsoft.com/office/drawing/2014/main" id="{363F860C-582A-B0DE-1112-D735FD538578}"/>
              </a:ext>
            </a:extLst>
          </p:cNvPr>
          <p:cNvCxnSpPr>
            <a:cxnSpLocks/>
          </p:cNvCxnSpPr>
          <p:nvPr/>
        </p:nvCxnSpPr>
        <p:spPr>
          <a:xfrm>
            <a:off x="-520164" y="3415474"/>
            <a:ext cx="1234483" cy="110960"/>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B24DABEB-1010-9782-A4A2-5A4CFB967E94}"/>
              </a:ext>
            </a:extLst>
          </p:cNvPr>
          <p:cNvSpPr txBox="1"/>
          <p:nvPr/>
        </p:nvSpPr>
        <p:spPr>
          <a:xfrm>
            <a:off x="3769791" y="13447"/>
            <a:ext cx="1681746" cy="307777"/>
          </a:xfrm>
          <a:prstGeom prst="rect">
            <a:avLst/>
          </a:prstGeom>
          <a:noFill/>
        </p:spPr>
        <p:txBody>
          <a:bodyPr wrap="square" rtlCol="0">
            <a:spAutoFit/>
          </a:bodyPr>
          <a:lstStyle/>
          <a:p>
            <a:r>
              <a:rPr kumimoji="1" lang="ja-JP" altLang="en-US" sz="1400" dirty="0">
                <a:solidFill>
                  <a:srgbClr val="FF0000"/>
                </a:solidFill>
              </a:rPr>
              <a:t>上余白</a:t>
            </a:r>
            <a:r>
              <a:rPr kumimoji="1" lang="en-US" altLang="ja-JP" sz="1400" dirty="0">
                <a:solidFill>
                  <a:srgbClr val="FF0000"/>
                </a:solidFill>
              </a:rPr>
              <a:t>10mm</a:t>
            </a:r>
            <a:r>
              <a:rPr kumimoji="1" lang="ja-JP" altLang="en-US" sz="1400" dirty="0">
                <a:solidFill>
                  <a:srgbClr val="FF0000"/>
                </a:solidFill>
              </a:rPr>
              <a:t>確保</a:t>
            </a:r>
          </a:p>
        </p:txBody>
      </p:sp>
      <p:sp>
        <p:nvSpPr>
          <p:cNvPr id="58" name="テキスト ボックス 57">
            <a:extLst>
              <a:ext uri="{FF2B5EF4-FFF2-40B4-BE49-F238E27FC236}">
                <a16:creationId xmlns:a16="http://schemas.microsoft.com/office/drawing/2014/main" id="{841E913F-AE05-D4B6-6DAF-FAA8199F5BEA}"/>
              </a:ext>
            </a:extLst>
          </p:cNvPr>
          <p:cNvSpPr txBox="1"/>
          <p:nvPr/>
        </p:nvSpPr>
        <p:spPr>
          <a:xfrm>
            <a:off x="8188036" y="-96982"/>
            <a:ext cx="2830238" cy="646331"/>
          </a:xfrm>
          <a:prstGeom prst="rect">
            <a:avLst/>
          </a:prstGeom>
          <a:noFill/>
        </p:spPr>
        <p:txBody>
          <a:bodyPr wrap="square" rtlCol="0">
            <a:spAutoFit/>
          </a:bodyPr>
          <a:lstStyle/>
          <a:p>
            <a:r>
              <a:rPr kumimoji="1" lang="ja-JP" altLang="en-US" dirty="0"/>
              <a:t>日本語フォントは「</a:t>
            </a:r>
            <a:r>
              <a:rPr kumimoji="1" lang="en-US" altLang="ja-JP" dirty="0"/>
              <a:t> BIZ UDP</a:t>
            </a:r>
            <a:r>
              <a:rPr kumimoji="1" lang="ja-JP" altLang="en-US" dirty="0"/>
              <a:t>ゴシック」を使用</a:t>
            </a:r>
          </a:p>
        </p:txBody>
      </p:sp>
      <p:sp>
        <p:nvSpPr>
          <p:cNvPr id="59" name="正方形/長方形 58">
            <a:extLst>
              <a:ext uri="{FF2B5EF4-FFF2-40B4-BE49-F238E27FC236}">
                <a16:creationId xmlns:a16="http://schemas.microsoft.com/office/drawing/2014/main" id="{0AC9A12C-A247-0316-7A3F-C8D76E6399BA}"/>
              </a:ext>
            </a:extLst>
          </p:cNvPr>
          <p:cNvSpPr/>
          <p:nvPr/>
        </p:nvSpPr>
        <p:spPr>
          <a:xfrm>
            <a:off x="5388881" y="1737432"/>
            <a:ext cx="1620000" cy="468000"/>
          </a:xfrm>
          <a:prstGeom prst="rec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3" dirty="0">
                <a:solidFill>
                  <a:schemeClr val="bg1"/>
                </a:solidFill>
                <a:latin typeface="BIZ UDPゴシック" panose="020B0400000000000000" pitchFamily="50" charset="-128"/>
                <a:ea typeface="BIZ UDPゴシック" panose="020B0400000000000000" pitchFamily="50" charset="-128"/>
              </a:rPr>
              <a:t>温室効果ガス削減</a:t>
            </a:r>
          </a:p>
          <a:p>
            <a:pPr algn="ctr"/>
            <a:r>
              <a:rPr kumimoji="1" lang="ja-JP" altLang="en-US" sz="1403" dirty="0">
                <a:solidFill>
                  <a:schemeClr val="bg1"/>
                </a:solidFill>
                <a:latin typeface="BIZ UDPゴシック" panose="020B0400000000000000" pitchFamily="50" charset="-128"/>
                <a:ea typeface="BIZ UDPゴシック" panose="020B0400000000000000" pitchFamily="50" charset="-128"/>
              </a:rPr>
              <a:t>化学肥料低減</a:t>
            </a:r>
          </a:p>
        </p:txBody>
      </p:sp>
      <p:sp>
        <p:nvSpPr>
          <p:cNvPr id="19" name="テキスト ボックス 18">
            <a:extLst>
              <a:ext uri="{FF2B5EF4-FFF2-40B4-BE49-F238E27FC236}">
                <a16:creationId xmlns:a16="http://schemas.microsoft.com/office/drawing/2014/main" id="{27B2B1D7-1E30-A990-36FA-41C26A4DD1C8}"/>
              </a:ext>
            </a:extLst>
          </p:cNvPr>
          <p:cNvSpPr txBox="1"/>
          <p:nvPr/>
        </p:nvSpPr>
        <p:spPr>
          <a:xfrm>
            <a:off x="714319" y="7224893"/>
            <a:ext cx="2997102" cy="400110"/>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　圃場試験（つくば市）における </a:t>
            </a:r>
            <a:r>
              <a:rPr kumimoji="1" lang="en-US" altLang="ja-JP" sz="1000" dirty="0">
                <a:latin typeface="BIZ UDPゴシック" panose="020B0400000000000000" pitchFamily="50" charset="-128"/>
                <a:ea typeface="BIZ UDPゴシック" panose="020B0400000000000000" pitchFamily="50" charset="-128"/>
              </a:rPr>
              <a:t>BNI</a:t>
            </a:r>
            <a:r>
              <a:rPr kumimoji="1" lang="ja-JP" altLang="en-US" sz="1000" dirty="0">
                <a:latin typeface="BIZ UDPゴシック" panose="020B0400000000000000" pitchFamily="50" charset="-128"/>
                <a:ea typeface="BIZ UDPゴシック" panose="020B0400000000000000" pitchFamily="50" charset="-128"/>
              </a:rPr>
              <a:t>強化</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（コムギ）と通常の</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との生育の違い</a:t>
            </a:r>
          </a:p>
        </p:txBody>
      </p:sp>
      <p:sp>
        <p:nvSpPr>
          <p:cNvPr id="11" name="テキスト ボックス 10">
            <a:extLst>
              <a:ext uri="{FF2B5EF4-FFF2-40B4-BE49-F238E27FC236}">
                <a16:creationId xmlns:a16="http://schemas.microsoft.com/office/drawing/2014/main" id="{4EC463F2-36CE-C5A8-22A4-B0C3C5E21E8E}"/>
              </a:ext>
            </a:extLst>
          </p:cNvPr>
          <p:cNvSpPr txBox="1"/>
          <p:nvPr/>
        </p:nvSpPr>
        <p:spPr>
          <a:xfrm>
            <a:off x="4133476" y="9027457"/>
            <a:ext cx="1886644" cy="392415"/>
          </a:xfrm>
          <a:prstGeom prst="rect">
            <a:avLst/>
          </a:prstGeom>
          <a:noFill/>
        </p:spPr>
        <p:txBody>
          <a:bodyPr wrap="square">
            <a:spAutoFit/>
          </a:bodyPr>
          <a:lstStyle/>
          <a:p>
            <a:pPr marR="35330" algn="l"/>
            <a:r>
              <a:rPr lang="ja-JP" altLang="en-US" sz="1050" b="0" i="0" u="none" strike="noStrike" baseline="0" dirty="0">
                <a:latin typeface="BIZ UDPゴシック" panose="020B0400000000000000" pitchFamily="50" charset="-128"/>
                <a:ea typeface="BIZ UDPゴシック" panose="020B0400000000000000" pitchFamily="50" charset="-128"/>
              </a:rPr>
              <a:t>問い合わせ</a:t>
            </a:r>
            <a:endParaRPr lang="en-US" altLang="ja-JP" sz="1050" b="0" i="0" u="none" strike="noStrike" baseline="0" dirty="0">
              <a:latin typeface="BIZ UDPゴシック" panose="020B0400000000000000" pitchFamily="50" charset="-128"/>
              <a:ea typeface="BIZ UDPゴシック" panose="020B0400000000000000" pitchFamily="50" charset="-128"/>
            </a:endParaRPr>
          </a:p>
          <a:p>
            <a:pPr marR="35330" algn="l"/>
            <a:r>
              <a:rPr lang="en-US" altLang="ja-JP" sz="900" b="0" i="0" u="none" strike="noStrike" baseline="0" dirty="0">
                <a:latin typeface="Arial Nova" panose="020B0504020202020204" pitchFamily="34" charset="0"/>
                <a:ea typeface="BIZ UDPゴシック" panose="020B0400000000000000" pitchFamily="50" charset="-128"/>
              </a:rPr>
              <a:t>info-greenasia@jircas.affrc.go.jp</a:t>
            </a:r>
            <a:endParaRPr lang="ja-JP" altLang="en-US" sz="900" dirty="0">
              <a:latin typeface="Arial Nova" panose="020B0504020202020204" pitchFamily="34" charset="0"/>
              <a:ea typeface="BIZ UDPゴシック" panose="020B0400000000000000" pitchFamily="50" charset="-128"/>
            </a:endParaRPr>
          </a:p>
        </p:txBody>
      </p:sp>
      <p:sp>
        <p:nvSpPr>
          <p:cNvPr id="60" name="テキスト ボックス 59">
            <a:extLst>
              <a:ext uri="{FF2B5EF4-FFF2-40B4-BE49-F238E27FC236}">
                <a16:creationId xmlns:a16="http://schemas.microsoft.com/office/drawing/2014/main" id="{E71E3934-3A91-8DD1-98A4-6A4CE151FFE9}"/>
              </a:ext>
            </a:extLst>
          </p:cNvPr>
          <p:cNvSpPr txBox="1"/>
          <p:nvPr/>
        </p:nvSpPr>
        <p:spPr>
          <a:xfrm>
            <a:off x="7559675" y="9249646"/>
            <a:ext cx="2938814" cy="523220"/>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詳細情報付近のスペースに問い合わせ先のメールアドレスを入れる</a:t>
            </a:r>
          </a:p>
        </p:txBody>
      </p:sp>
    </p:spTree>
    <p:extLst>
      <p:ext uri="{BB962C8B-B14F-4D97-AF65-F5344CB8AC3E}">
        <p14:creationId xmlns:p14="http://schemas.microsoft.com/office/powerpoint/2010/main" val="26186257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6240</TotalTime>
  <Words>1436</Words>
  <Application>Microsoft Office PowerPoint</Application>
  <PresentationFormat>ユーザー設定</PresentationFormat>
  <Paragraphs>151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游ゴシック</vt:lpstr>
      <vt:lpstr>Arial</vt:lpstr>
      <vt:lpstr>Arial Nova</vt:lpstr>
      <vt:lpstr>Calibri</vt:lpstr>
      <vt:lpstr>Calibri Light</vt:lpstr>
      <vt:lpstr>Segoe UI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Sugino</dc:creator>
  <cp:lastModifiedBy>みどり国際情報センター</cp:lastModifiedBy>
  <cp:revision>369</cp:revision>
  <cp:lastPrinted>2023-01-06T05:51:53Z</cp:lastPrinted>
  <dcterms:created xsi:type="dcterms:W3CDTF">2021-10-08T00:24:35Z</dcterms:created>
  <dcterms:modified xsi:type="dcterms:W3CDTF">2023-07-13T06:43:19Z</dcterms:modified>
</cp:coreProperties>
</file>